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69" r:id="rId3"/>
    <p:sldId id="274" r:id="rId4"/>
    <p:sldId id="366" r:id="rId5"/>
    <p:sldId id="337" r:id="rId6"/>
    <p:sldId id="339" r:id="rId7"/>
    <p:sldId id="341" r:id="rId8"/>
    <p:sldId id="342" r:id="rId9"/>
    <p:sldId id="346" r:id="rId10"/>
    <p:sldId id="347" r:id="rId11"/>
    <p:sldId id="345" r:id="rId12"/>
    <p:sldId id="348" r:id="rId13"/>
    <p:sldId id="349" r:id="rId14"/>
    <p:sldId id="340" r:id="rId15"/>
    <p:sldId id="365" r:id="rId16"/>
    <p:sldId id="344" r:id="rId17"/>
    <p:sldId id="351" r:id="rId18"/>
    <p:sldId id="361" r:id="rId19"/>
    <p:sldId id="356" r:id="rId20"/>
    <p:sldId id="358" r:id="rId21"/>
    <p:sldId id="369" r:id="rId22"/>
    <p:sldId id="354" r:id="rId23"/>
    <p:sldId id="355" r:id="rId24"/>
    <p:sldId id="357" r:id="rId25"/>
    <p:sldId id="370" r:id="rId26"/>
    <p:sldId id="362" r:id="rId27"/>
    <p:sldId id="311" r:id="rId28"/>
    <p:sldId id="330" r:id="rId2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rie Schaffer" initials="MS" lastIdx="1" clrIdx="0">
    <p:extLst>
      <p:ext uri="{19B8F6BF-5375-455C-9EA6-DF929625EA0E}">
        <p15:presenceInfo xmlns:p15="http://schemas.microsoft.com/office/powerpoint/2012/main" userId="38d682e5c07155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53"/>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5" d="100"/>
          <a:sy n="65" d="100"/>
        </p:scale>
        <p:origin x="3154"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2T15:23:41.022"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4A8D02-4E65-4CCD-8312-4AB164C6C77D}" type="datetimeFigureOut">
              <a:rPr lang="en-US"/>
              <a:t>9/20/2023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A755D9-D361-47B8-9652-3B4EA9776CE5}" type="datetimeFigureOut">
              <a:rPr lang="en-US"/>
              <a:t>9/20/2023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6827" y="465416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72105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55089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132975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221442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356511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1109700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19816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211237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18</a:t>
            </a:fld>
            <a:endParaRPr lang="en-US"/>
          </a:p>
        </p:txBody>
      </p:sp>
    </p:spTree>
    <p:extLst>
      <p:ext uri="{BB962C8B-B14F-4D97-AF65-F5344CB8AC3E}">
        <p14:creationId xmlns:p14="http://schemas.microsoft.com/office/powerpoint/2010/main" val="2242403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275696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3151115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3219293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971862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205457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24</a:t>
            </a:fld>
            <a:endParaRPr lang="en-US" dirty="0"/>
          </a:p>
        </p:txBody>
      </p:sp>
    </p:spTree>
    <p:extLst>
      <p:ext uri="{BB962C8B-B14F-4D97-AF65-F5344CB8AC3E}">
        <p14:creationId xmlns:p14="http://schemas.microsoft.com/office/powerpoint/2010/main" val="3028887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25</a:t>
            </a:fld>
            <a:endParaRPr lang="en-US"/>
          </a:p>
        </p:txBody>
      </p:sp>
    </p:spTree>
    <p:extLst>
      <p:ext uri="{BB962C8B-B14F-4D97-AF65-F5344CB8AC3E}">
        <p14:creationId xmlns:p14="http://schemas.microsoft.com/office/powerpoint/2010/main" val="4195026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3868557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3374250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246227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19723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4" y="4415790"/>
            <a:ext cx="6074057" cy="4183380"/>
          </a:xfrm>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114116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7040" y="4666078"/>
            <a:ext cx="5608320" cy="4183380"/>
          </a:xfrm>
        </p:spPr>
        <p:txBody>
          <a:bodyPr/>
          <a:lstStyle/>
          <a:p>
            <a:pPr>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53793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416083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202416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280666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230233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9/20/2023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9/20/2023</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9/20/2023</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9/20/2023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9/20/2023</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9/20/2023</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9/20/2023</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9/20/2023</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9/20/2023</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9/20/2023</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9/20/2023</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KbW-ORTkBY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mhconnect.org/"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milybipolarstories.com/"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0.jpg"/><Relationship Id="rId5" Type="http://schemas.openxmlformats.org/officeDocument/2006/relationships/hyperlink" Target="file:///C:\Users\m-sch\Desktop\Schaffer%20Articles%20pdfs\Mental%20Health\Schaffer2021%20Speaking%20Up%20-%20Advocacy.pdf" TargetMode="External"/><Relationship Id="rId4" Type="http://schemas.openxmlformats.org/officeDocument/2006/relationships/hyperlink" Target="file:///C:\Users\m-sch\Desktop\Schaffer%20Articles%20pdfs\Mental%20Health\Family%20Perspectives%20of%20Healthcare%20for%20a%20Relative%20Living%20With%20A%20Mental%20Illnes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schaffer@bethel.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familybipolarstori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1" y="1752600"/>
            <a:ext cx="10287001" cy="1981200"/>
          </a:xfrm>
        </p:spPr>
        <p:txBody>
          <a:bodyPr/>
          <a:lstStyle/>
          <a:p>
            <a:pPr marL="0" marR="0">
              <a:lnSpc>
                <a:spcPct val="107000"/>
              </a:lnSpc>
              <a:spcBef>
                <a:spcPts val="0"/>
              </a:spcBef>
              <a:spcAft>
                <a:spcPts val="0"/>
              </a:spcAft>
            </a:pPr>
            <a:r>
              <a:rPr lang="en-US" sz="4000" dirty="0"/>
              <a:t>Navigating Complex Healthcare Systems</a:t>
            </a:r>
            <a:br>
              <a:rPr lang="en-US" sz="4000" dirty="0"/>
            </a:br>
            <a:br>
              <a:rPr lang="en-US" sz="4000" dirty="0"/>
            </a:br>
            <a:endParaRPr lang="en-US" sz="4000" dirty="0"/>
          </a:p>
        </p:txBody>
      </p:sp>
      <p:sp>
        <p:nvSpPr>
          <p:cNvPr id="3" name="Subtitle 2"/>
          <p:cNvSpPr>
            <a:spLocks noGrp="1"/>
          </p:cNvSpPr>
          <p:nvPr>
            <p:ph type="subTitle" idx="1"/>
          </p:nvPr>
        </p:nvSpPr>
        <p:spPr>
          <a:xfrm>
            <a:off x="1522411" y="3975847"/>
            <a:ext cx="8229583" cy="1066800"/>
          </a:xfrm>
        </p:spPr>
        <p:txBody>
          <a:bodyPr>
            <a:normAutofit/>
          </a:bodyPr>
          <a:lstStyle/>
          <a:p>
            <a:r>
              <a:rPr lang="en-US" sz="3200" dirty="0"/>
              <a:t>October 22, 2023</a:t>
            </a:r>
            <a:br>
              <a:rPr lang="en-US" sz="3200" dirty="0"/>
            </a:br>
            <a:r>
              <a:rPr lang="en-US" sz="3200" dirty="0"/>
              <a:t>Marjorie Schaffer, PhD, RN</a:t>
            </a:r>
            <a:endParaRPr lang="en-US" sz="3200" dirty="0">
              <a:solidFill>
                <a:schemeClr val="tx1">
                  <a:lumMod val="50000"/>
                </a:schemeClr>
              </a:solidFill>
            </a:endParaRPr>
          </a:p>
        </p:txBody>
      </p:sp>
      <p:pic>
        <p:nvPicPr>
          <p:cNvPr id="3074" name="Picture 2" descr="Business Mazes">
            <a:extLst>
              <a:ext uri="{FF2B5EF4-FFF2-40B4-BE49-F238E27FC236}">
                <a16:creationId xmlns:a16="http://schemas.microsoft.com/office/drawing/2014/main" id="{C13EC3B3-3C84-4A5B-A252-806398150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38" y="2900221"/>
            <a:ext cx="2738579" cy="273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6BBC-FBD5-48D9-B8E0-CC5349F8B0C1}"/>
              </a:ext>
            </a:extLst>
          </p:cNvPr>
          <p:cNvSpPr>
            <a:spLocks noGrp="1"/>
          </p:cNvSpPr>
          <p:nvPr>
            <p:ph type="title"/>
          </p:nvPr>
        </p:nvSpPr>
        <p:spPr>
          <a:xfrm>
            <a:off x="434182" y="1905000"/>
            <a:ext cx="3679031" cy="1524000"/>
          </a:xfrm>
        </p:spPr>
        <p:txBody>
          <a:bodyPr>
            <a:normAutofit/>
          </a:bodyPr>
          <a:lstStyle/>
          <a:p>
            <a:r>
              <a:rPr lang="en-US" sz="2800" b="1" dirty="0"/>
              <a:t>Barrier: </a:t>
            </a:r>
            <a:br>
              <a:rPr lang="en-US" sz="2800" b="1" dirty="0"/>
            </a:br>
            <a:r>
              <a:rPr lang="en-US" sz="2800" dirty="0"/>
              <a:t>Care is Discontinued</a:t>
            </a:r>
            <a:br>
              <a:rPr lang="en-US" sz="2800" dirty="0"/>
            </a:br>
            <a:endParaRPr lang="en-US" sz="2800" dirty="0"/>
          </a:p>
        </p:txBody>
      </p:sp>
      <p:sp>
        <p:nvSpPr>
          <p:cNvPr id="3" name="Text Placeholder 2">
            <a:extLst>
              <a:ext uri="{FF2B5EF4-FFF2-40B4-BE49-F238E27FC236}">
                <a16:creationId xmlns:a16="http://schemas.microsoft.com/office/drawing/2014/main" id="{97F511D1-A38C-4B30-B3FA-AFB1C1A90B3E}"/>
              </a:ext>
            </a:extLst>
          </p:cNvPr>
          <p:cNvSpPr>
            <a:spLocks noGrp="1"/>
          </p:cNvSpPr>
          <p:nvPr>
            <p:ph type="body" sz="half" idx="2"/>
          </p:nvPr>
        </p:nvSpPr>
        <p:spPr>
          <a:xfrm>
            <a:off x="804388" y="3421144"/>
            <a:ext cx="3276599" cy="1371600"/>
          </a:xfrm>
        </p:spPr>
        <p:txBody>
          <a:bodyPr>
            <a:normAutofit/>
          </a:bodyPr>
          <a:lstStyle/>
          <a:p>
            <a:endParaRPr lang="en-US" sz="2400" dirty="0"/>
          </a:p>
        </p:txBody>
      </p:sp>
      <p:sp>
        <p:nvSpPr>
          <p:cNvPr id="4" name="Content Placeholder 3">
            <a:extLst>
              <a:ext uri="{FF2B5EF4-FFF2-40B4-BE49-F238E27FC236}">
                <a16:creationId xmlns:a16="http://schemas.microsoft.com/office/drawing/2014/main" id="{1F8D3AEB-9C75-44DA-8568-60332001BD7E}"/>
              </a:ext>
            </a:extLst>
          </p:cNvPr>
          <p:cNvSpPr>
            <a:spLocks noGrp="1"/>
          </p:cNvSpPr>
          <p:nvPr>
            <p:ph idx="1"/>
          </p:nvPr>
        </p:nvSpPr>
        <p:spPr>
          <a:xfrm>
            <a:off x="5180012" y="990600"/>
            <a:ext cx="6172201" cy="2209800"/>
          </a:xfrm>
        </p:spPr>
        <p:txBody>
          <a:bodyPr/>
          <a:lstStyle/>
          <a:p>
            <a:pPr marL="0" indent="0">
              <a:buNone/>
            </a:pPr>
            <a:r>
              <a:rPr lang="en-US" sz="2400" b="1" dirty="0"/>
              <a:t>Anita (mother of Serena and Nina)</a:t>
            </a:r>
          </a:p>
          <a:p>
            <a:pPr marL="0" indent="0">
              <a:buNone/>
            </a:pPr>
            <a:r>
              <a:rPr lang="en-US" sz="2400" i="1" dirty="0">
                <a:effectLst/>
                <a:latin typeface="Times New Roman" panose="02020603050405020304" pitchFamily="18" charset="0"/>
                <a:ea typeface="Calibri" panose="020F0502020204030204" pitchFamily="34" charset="0"/>
              </a:rPr>
              <a:t>What I didn’t like was that they dropped her when she was doing well. This is a roller coaster. The system is so frustrating.</a:t>
            </a:r>
            <a:endParaRPr lang="en-US" sz="2400" i="1" dirty="0"/>
          </a:p>
        </p:txBody>
      </p:sp>
      <p:pic>
        <p:nvPicPr>
          <p:cNvPr id="1028" name="Picture 4" descr="10 Roller Coaster Safety Tips That Could Save Your Life">
            <a:extLst>
              <a:ext uri="{FF2B5EF4-FFF2-40B4-BE49-F238E27FC236}">
                <a16:creationId xmlns:a16="http://schemas.microsoft.com/office/drawing/2014/main" id="{EC987BAB-E116-4D80-8465-29F927636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2" y="3179975"/>
            <a:ext cx="4191001" cy="2619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llenging Language&#10;barrier | meaning of barrier in Longman Dictionary of Contemporary English  | LDOCE">
            <a:extLst>
              <a:ext uri="{FF2B5EF4-FFF2-40B4-BE49-F238E27FC236}">
                <a16:creationId xmlns:a16="http://schemas.microsoft.com/office/drawing/2014/main" id="{121870B2-5B0B-D09E-C5DA-D353E336A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62" y="3418002"/>
            <a:ext cx="322183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3923-7039-4AB5-9E4E-FACD0C1AED8F}"/>
              </a:ext>
            </a:extLst>
          </p:cNvPr>
          <p:cNvSpPr>
            <a:spLocks noGrp="1"/>
          </p:cNvSpPr>
          <p:nvPr>
            <p:ph type="title"/>
          </p:nvPr>
        </p:nvSpPr>
        <p:spPr>
          <a:xfrm>
            <a:off x="455612" y="1752600"/>
            <a:ext cx="3886200" cy="1600200"/>
          </a:xfrm>
        </p:spPr>
        <p:txBody>
          <a:bodyPr>
            <a:normAutofit fontScale="90000"/>
          </a:bodyPr>
          <a:lstStyle/>
          <a:p>
            <a:r>
              <a:rPr lang="en-US" sz="2800" b="1" dirty="0"/>
              <a:t>Barrier:</a:t>
            </a:r>
            <a:br>
              <a:rPr lang="en-US" sz="2800" dirty="0"/>
            </a:br>
            <a:r>
              <a:rPr lang="en-US" sz="2800" dirty="0"/>
              <a:t>Communication Challenges</a:t>
            </a:r>
            <a:br>
              <a:rPr lang="en-US" sz="2800" dirty="0"/>
            </a:br>
            <a:endParaRPr lang="en-US" sz="2800" dirty="0"/>
          </a:p>
        </p:txBody>
      </p:sp>
      <p:sp>
        <p:nvSpPr>
          <p:cNvPr id="9" name="Text Placeholder 8">
            <a:extLst>
              <a:ext uri="{FF2B5EF4-FFF2-40B4-BE49-F238E27FC236}">
                <a16:creationId xmlns:a16="http://schemas.microsoft.com/office/drawing/2014/main" id="{82EC1408-343D-472C-9905-9BF4080747B8}"/>
              </a:ext>
            </a:extLst>
          </p:cNvPr>
          <p:cNvSpPr>
            <a:spLocks noGrp="1"/>
          </p:cNvSpPr>
          <p:nvPr>
            <p:ph type="body" sz="half" idx="2"/>
          </p:nvPr>
        </p:nvSpPr>
        <p:spPr>
          <a:xfrm>
            <a:off x="455612" y="3505202"/>
            <a:ext cx="3657599" cy="2534238"/>
          </a:xfrm>
        </p:spPr>
        <p:txBody>
          <a:bodyPr>
            <a:normAutofit/>
          </a:bodyPr>
          <a:lstStyle/>
          <a:p>
            <a:r>
              <a:rPr lang="en-US" sz="2400" dirty="0"/>
              <a:t>Communication </a:t>
            </a:r>
            <a:br>
              <a:rPr lang="en-US" sz="2400" dirty="0"/>
            </a:br>
            <a:r>
              <a:rPr lang="en-US" sz="2400" dirty="0"/>
              <a:t>Challenges</a:t>
            </a:r>
          </a:p>
        </p:txBody>
      </p:sp>
      <p:sp>
        <p:nvSpPr>
          <p:cNvPr id="8" name="Content Placeholder 7">
            <a:extLst>
              <a:ext uri="{FF2B5EF4-FFF2-40B4-BE49-F238E27FC236}">
                <a16:creationId xmlns:a16="http://schemas.microsoft.com/office/drawing/2014/main" id="{4279A56D-A82B-4748-B1A0-BCD7A4DB97A7}"/>
              </a:ext>
            </a:extLst>
          </p:cNvPr>
          <p:cNvSpPr>
            <a:spLocks noGrp="1"/>
          </p:cNvSpPr>
          <p:nvPr>
            <p:ph idx="1"/>
          </p:nvPr>
        </p:nvSpPr>
        <p:spPr>
          <a:xfrm>
            <a:off x="5180012" y="838200"/>
            <a:ext cx="6172201" cy="2743200"/>
          </a:xfrm>
        </p:spPr>
        <p:txBody>
          <a:bodyPr>
            <a:normAutofit/>
          </a:bodyPr>
          <a:lstStyle/>
          <a:p>
            <a:pPr marL="0" indent="0">
              <a:buNone/>
            </a:pPr>
            <a:r>
              <a:rPr lang="en-US" sz="2400" b="1" dirty="0"/>
              <a:t>Jim (husband of Monica)  </a:t>
            </a:r>
          </a:p>
          <a:p>
            <a:pPr marL="0" indent="0">
              <a:buNone/>
            </a:pPr>
            <a:r>
              <a:rPr lang="en-US" sz="2400" i="1" dirty="0">
                <a:effectLst/>
                <a:ea typeface="Calibri" panose="020F0502020204030204" pitchFamily="34" charset="0"/>
                <a:cs typeface="Times New Roman" panose="02020603050405020304" pitchFamily="18" charset="0"/>
              </a:rPr>
              <a:t>I don’t think they communicate with the family members as much as they do with the patient themselves. So even though it’s a one on one with the patient, the patient kind of has an idea of what’s going on, but we’re still left out in the dark.</a:t>
            </a:r>
          </a:p>
          <a:p>
            <a:pPr marL="0" indent="0">
              <a:buNone/>
            </a:pPr>
            <a:endParaRPr lang="en-US" dirty="0"/>
          </a:p>
        </p:txBody>
      </p:sp>
      <p:pic>
        <p:nvPicPr>
          <p:cNvPr id="2050" name="Picture 2" descr="Free Images : nature, forest, light, road, traffic, street, night, morning,  asphalt, travel, dark, transport, line, green, weather, darkness, trip,  lane, infrastructure, way, atmospheric phenomenon 5184x3456 - - 695853 -  Free stock photos - PxHere">
            <a:extLst>
              <a:ext uri="{FF2B5EF4-FFF2-40B4-BE49-F238E27FC236}">
                <a16:creationId xmlns:a16="http://schemas.microsoft.com/office/drawing/2014/main" id="{23AF4E8D-1C1E-4AD1-B181-F4CD3D184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465" y="3581401"/>
            <a:ext cx="3657599" cy="24339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llenging Language&#10;barrier | meaning of barrier in Longman Dictionary of Contemporary English  | LDOCE">
            <a:extLst>
              <a:ext uri="{FF2B5EF4-FFF2-40B4-BE49-F238E27FC236}">
                <a16:creationId xmlns:a16="http://schemas.microsoft.com/office/drawing/2014/main" id="{89988923-F606-C942-6D7F-D8640D276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3581400"/>
            <a:ext cx="3124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1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0145-2ACA-46A8-87FA-11066B3E2944}"/>
              </a:ext>
            </a:extLst>
          </p:cNvPr>
          <p:cNvSpPr>
            <a:spLocks noGrp="1"/>
          </p:cNvSpPr>
          <p:nvPr>
            <p:ph type="title"/>
          </p:nvPr>
        </p:nvSpPr>
        <p:spPr>
          <a:xfrm>
            <a:off x="836613" y="2590800"/>
            <a:ext cx="3276600" cy="304800"/>
          </a:xfrm>
        </p:spPr>
        <p:txBody>
          <a:bodyPr>
            <a:normAutofit fontScale="90000"/>
          </a:bodyPr>
          <a:lstStyle/>
          <a:p>
            <a:r>
              <a:rPr lang="en-US" sz="3200" b="1" dirty="0"/>
              <a:t>Barrier: </a:t>
            </a:r>
            <a:br>
              <a:rPr lang="en-US" sz="3200" b="1" dirty="0"/>
            </a:br>
            <a:r>
              <a:rPr lang="en-US" sz="3200" dirty="0"/>
              <a:t>Ignored by Staff</a:t>
            </a:r>
            <a:endParaRPr lang="en-US" dirty="0"/>
          </a:p>
        </p:txBody>
      </p:sp>
      <p:sp>
        <p:nvSpPr>
          <p:cNvPr id="3" name="Text Placeholder 2">
            <a:extLst>
              <a:ext uri="{FF2B5EF4-FFF2-40B4-BE49-F238E27FC236}">
                <a16:creationId xmlns:a16="http://schemas.microsoft.com/office/drawing/2014/main" id="{883E2A56-3DC1-4D9B-9853-071227F3E3DD}"/>
              </a:ext>
            </a:extLst>
          </p:cNvPr>
          <p:cNvSpPr>
            <a:spLocks noGrp="1"/>
          </p:cNvSpPr>
          <p:nvPr>
            <p:ph type="body" sz="half" idx="2"/>
          </p:nvPr>
        </p:nvSpPr>
        <p:spPr>
          <a:xfrm>
            <a:off x="836613" y="3810000"/>
            <a:ext cx="2895599" cy="2133600"/>
          </a:xfrm>
        </p:spPr>
        <p:txBody>
          <a:bodyPr>
            <a:normAutofit/>
          </a:bodyPr>
          <a:lstStyle/>
          <a:p>
            <a:endParaRPr lang="en-US" sz="2400" dirty="0"/>
          </a:p>
        </p:txBody>
      </p:sp>
      <p:sp>
        <p:nvSpPr>
          <p:cNvPr id="4" name="Content Placeholder 3">
            <a:extLst>
              <a:ext uri="{FF2B5EF4-FFF2-40B4-BE49-F238E27FC236}">
                <a16:creationId xmlns:a16="http://schemas.microsoft.com/office/drawing/2014/main" id="{FE6F07F8-4D87-45B1-AD76-7411B4E2CFE3}"/>
              </a:ext>
            </a:extLst>
          </p:cNvPr>
          <p:cNvSpPr>
            <a:spLocks noGrp="1"/>
          </p:cNvSpPr>
          <p:nvPr>
            <p:ph idx="1"/>
          </p:nvPr>
        </p:nvSpPr>
        <p:spPr>
          <a:xfrm>
            <a:off x="4799012" y="838200"/>
            <a:ext cx="6553201" cy="5181600"/>
          </a:xfrm>
        </p:spPr>
        <p:txBody>
          <a:bodyPr>
            <a:normAutofit fontScale="92500" lnSpcReduction="10000"/>
          </a:bodyPr>
          <a:lstStyle/>
          <a:p>
            <a:pPr marL="0" indent="0">
              <a:buNone/>
            </a:pPr>
            <a:r>
              <a:rPr lang="en-US" sz="2600" b="1" dirty="0"/>
              <a:t>Brenda (wife of Don)</a:t>
            </a:r>
          </a:p>
          <a:p>
            <a:pPr marL="0" indent="0">
              <a:spcAft>
                <a:spcPts val="600"/>
              </a:spcAft>
              <a:buNone/>
            </a:pPr>
            <a:r>
              <a:rPr lang="en-US" sz="2400" i="1" dirty="0">
                <a:effectLst/>
                <a:ea typeface="Calibri" panose="020F0502020204030204" pitchFamily="34" charset="0"/>
                <a:cs typeface="Times New Roman" panose="02020603050405020304" pitchFamily="18" charset="0"/>
              </a:rPr>
              <a:t>I said, “I have asked you guys for information. Nobody will call me. Nobody will talk to me. Now you are going to discharge him, now you want me to step in? I need to know what meds he’s on, what side effects to look for, and nobody will call me back.”</a:t>
            </a:r>
          </a:p>
          <a:p>
            <a:pPr marL="0" indent="0">
              <a:buNone/>
            </a:pPr>
            <a:endParaRPr lang="en-US" sz="2400" dirty="0">
              <a:ea typeface="Calibri" panose="020F0502020204030204" pitchFamily="34" charset="0"/>
              <a:cs typeface="Times New Roman" panose="02020603050405020304" pitchFamily="18" charset="0"/>
            </a:endParaRPr>
          </a:p>
          <a:p>
            <a:pPr marL="0" indent="0">
              <a:buNone/>
            </a:pPr>
            <a:r>
              <a:rPr lang="en-US" sz="2400" b="1" dirty="0">
                <a:ea typeface="Calibri" panose="020F0502020204030204" pitchFamily="34" charset="0"/>
                <a:cs typeface="Times New Roman" panose="02020603050405020304" pitchFamily="18" charset="0"/>
              </a:rPr>
              <a:t>Melanie (daughter of Gordon)</a:t>
            </a:r>
          </a:p>
          <a:p>
            <a:pPr marL="0" indent="0">
              <a:buNone/>
            </a:pP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Somebody to talk to that didn’t judge you because even family…As a kid, I internalized a lot and thought maybe something was wrong with me. Then I didn’t know any better. Just somebody to talk to I think was the biggest part</a:t>
            </a:r>
            <a:r>
              <a:rPr lang="en-US" sz="2400" i="1" dirty="0">
                <a:effectLst/>
                <a:latin typeface="Lato" panose="020F0502020204030203" pitchFamily="34" charset="0"/>
                <a:ea typeface="Calibri" panose="020F0502020204030204" pitchFamily="34" charset="0"/>
                <a:cs typeface="Times New Roman" panose="02020603050405020304" pitchFamily="18" charset="0"/>
              </a:rPr>
              <a: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to know your feelings are justified and you can have them and it doesn’t mean you did anything good or bad.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5" name="Picture 2" descr="Challenging Language&#10;barrier | meaning of barrier in Longman Dictionary of Contemporary English  | LDOCE">
            <a:extLst>
              <a:ext uri="{FF2B5EF4-FFF2-40B4-BE49-F238E27FC236}">
                <a16:creationId xmlns:a16="http://schemas.microsoft.com/office/drawing/2014/main" id="{C44798BC-345B-B9D4-F4AD-892ADE6B1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3581400"/>
            <a:ext cx="3124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E01E-9680-4AD8-BC98-83DD46922A37}"/>
              </a:ext>
            </a:extLst>
          </p:cNvPr>
          <p:cNvSpPr>
            <a:spLocks noGrp="1"/>
          </p:cNvSpPr>
          <p:nvPr>
            <p:ph type="title"/>
          </p:nvPr>
        </p:nvSpPr>
        <p:spPr>
          <a:xfrm>
            <a:off x="608012" y="1752600"/>
            <a:ext cx="3505200" cy="1295400"/>
          </a:xfrm>
        </p:spPr>
        <p:txBody>
          <a:bodyPr>
            <a:normAutofit fontScale="90000"/>
          </a:bodyPr>
          <a:lstStyle/>
          <a:p>
            <a:r>
              <a:rPr lang="en-US" sz="3200" b="1" dirty="0"/>
              <a:t>What Helps: Presence/Empathy</a:t>
            </a:r>
            <a:endParaRPr lang="en-US" b="1" dirty="0"/>
          </a:p>
        </p:txBody>
      </p:sp>
      <p:sp>
        <p:nvSpPr>
          <p:cNvPr id="3" name="Text Placeholder 2">
            <a:extLst>
              <a:ext uri="{FF2B5EF4-FFF2-40B4-BE49-F238E27FC236}">
                <a16:creationId xmlns:a16="http://schemas.microsoft.com/office/drawing/2014/main" id="{4C139810-DCCD-4061-BBA6-ECA4BE4C1A06}"/>
              </a:ext>
            </a:extLst>
          </p:cNvPr>
          <p:cNvSpPr>
            <a:spLocks noGrp="1"/>
          </p:cNvSpPr>
          <p:nvPr>
            <p:ph type="body" sz="half" idx="2"/>
          </p:nvPr>
        </p:nvSpPr>
        <p:spPr>
          <a:xfrm>
            <a:off x="836613" y="3886200"/>
            <a:ext cx="3276599" cy="1447800"/>
          </a:xfrm>
        </p:spPr>
        <p:txBody>
          <a:bodyPr>
            <a:normAutofit/>
          </a:bodyPr>
          <a:lstStyle/>
          <a:p>
            <a:endParaRPr lang="en-US" sz="2400" dirty="0"/>
          </a:p>
        </p:txBody>
      </p:sp>
      <p:sp>
        <p:nvSpPr>
          <p:cNvPr id="4" name="Content Placeholder 3">
            <a:extLst>
              <a:ext uri="{FF2B5EF4-FFF2-40B4-BE49-F238E27FC236}">
                <a16:creationId xmlns:a16="http://schemas.microsoft.com/office/drawing/2014/main" id="{E3334414-2012-4056-A8C0-8265D45E036B}"/>
              </a:ext>
            </a:extLst>
          </p:cNvPr>
          <p:cNvSpPr>
            <a:spLocks noGrp="1"/>
          </p:cNvSpPr>
          <p:nvPr>
            <p:ph idx="1"/>
          </p:nvPr>
        </p:nvSpPr>
        <p:spPr>
          <a:xfrm>
            <a:off x="5180012" y="1447800"/>
            <a:ext cx="6172201" cy="4572000"/>
          </a:xfrm>
        </p:spPr>
        <p:txBody>
          <a:bodyPr/>
          <a:lstStyle/>
          <a:p>
            <a:pPr marL="0" indent="0">
              <a:buNone/>
            </a:pPr>
            <a:r>
              <a:rPr lang="en-US" sz="2400" b="1" dirty="0"/>
              <a:t>Sharon (mother of Gabrielle)</a:t>
            </a:r>
          </a:p>
          <a:p>
            <a:pPr marL="0" indent="0">
              <a:buNone/>
            </a:pPr>
            <a:r>
              <a:rPr lang="en-US" sz="2400" i="1" dirty="0">
                <a:effectLst/>
                <a:ea typeface="Calibri" panose="020F0502020204030204" pitchFamily="34" charset="0"/>
                <a:cs typeface="Times New Roman" panose="02020603050405020304" pitchFamily="18" charset="0"/>
              </a:rPr>
              <a:t>I remember this one nurse who came in at night time. She sat on my daughter’s bed and she was just really straightforward about it and talked about the benefits of a treatment and what’s realistic, including the negative side effects. We both really appreciated that.  She was straight about it but kind. It felt really respectful. My daughter had all the information she needed to make a decision on whether that was going to be good for her.</a:t>
            </a: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Empathy: The soft skill needed to harden our evaluation practice | ARTD">
            <a:extLst>
              <a:ext uri="{FF2B5EF4-FFF2-40B4-BE49-F238E27FC236}">
                <a16:creationId xmlns:a16="http://schemas.microsoft.com/office/drawing/2014/main" id="{AE6C6D3E-20B7-C2F3-CCCB-162108FE6B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910" y="3581400"/>
            <a:ext cx="3657600" cy="2438400"/>
          </a:xfrm>
          <a:prstGeom prst="rect">
            <a:avLst/>
          </a:prstGeom>
          <a:noFill/>
          <a:ln>
            <a:noFill/>
          </a:ln>
        </p:spPr>
      </p:pic>
    </p:spTree>
    <p:extLst>
      <p:ext uri="{BB962C8B-B14F-4D97-AF65-F5344CB8AC3E}">
        <p14:creationId xmlns:p14="http://schemas.microsoft.com/office/powerpoint/2010/main" val="9770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75A1-E742-4F33-9B29-FCB154B36986}"/>
              </a:ext>
            </a:extLst>
          </p:cNvPr>
          <p:cNvSpPr>
            <a:spLocks noGrp="1"/>
          </p:cNvSpPr>
          <p:nvPr>
            <p:ph type="title"/>
          </p:nvPr>
        </p:nvSpPr>
        <p:spPr>
          <a:xfrm>
            <a:off x="912812" y="583967"/>
            <a:ext cx="10210802" cy="685800"/>
          </a:xfrm>
        </p:spPr>
        <p:txBody>
          <a:bodyPr>
            <a:normAutofit fontScale="90000"/>
          </a:bodyPr>
          <a:lstStyle/>
          <a:p>
            <a:pPr algn="ctr"/>
            <a:r>
              <a:rPr lang="en-US" i="1" dirty="0"/>
              <a:t>Overcoming Barriers</a:t>
            </a:r>
            <a:br>
              <a:rPr lang="en-US" dirty="0"/>
            </a:br>
            <a:r>
              <a:rPr lang="en-US" dirty="0"/>
              <a:t>Reduce Stigma and Discrimination in Mental Health</a:t>
            </a:r>
          </a:p>
        </p:txBody>
      </p:sp>
      <p:sp>
        <p:nvSpPr>
          <p:cNvPr id="3" name="Content Placeholder 2">
            <a:extLst>
              <a:ext uri="{FF2B5EF4-FFF2-40B4-BE49-F238E27FC236}">
                <a16:creationId xmlns:a16="http://schemas.microsoft.com/office/drawing/2014/main" id="{47995613-9D9C-4B3B-A155-2925A49409EB}"/>
              </a:ext>
            </a:extLst>
          </p:cNvPr>
          <p:cNvSpPr>
            <a:spLocks noGrp="1"/>
          </p:cNvSpPr>
          <p:nvPr>
            <p:ph idx="1"/>
          </p:nvPr>
        </p:nvSpPr>
        <p:spPr>
          <a:xfrm>
            <a:off x="912812" y="1600200"/>
            <a:ext cx="10515600" cy="2819400"/>
          </a:xfrm>
        </p:spPr>
        <p:txBody>
          <a:bodyPr>
            <a:normAutofit/>
          </a:bodyPr>
          <a:lstStyle/>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Learn facts about mental illness and share them (normalize).</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Get to know people who have personal experiences; focus on the person rather than the illness (promotes acceptance).</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Treat all people with respect and dignity; avoid judging and labelling.</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457200" algn="l"/>
              </a:tabLst>
            </a:pPr>
            <a:r>
              <a:rPr lang="en-US" sz="2400" dirty="0">
                <a:solidFill>
                  <a:srgbClr val="000000"/>
                </a:solidFill>
                <a:effectLst/>
                <a:ea typeface="Times New Roman" panose="02020603050405020304" pitchFamily="18" charset="0"/>
                <a:cs typeface="Times New Roman" panose="02020603050405020304" pitchFamily="18" charset="0"/>
              </a:rPr>
              <a:t>Use person-first language.  </a:t>
            </a:r>
            <a:endParaRPr lang="en-US" sz="2400" dirty="0">
              <a:solidFill>
                <a:srgbClr val="000000"/>
              </a:solidFill>
              <a:effectLst/>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pic>
        <p:nvPicPr>
          <p:cNvPr id="8" name="Picture 7" descr="Acceptance | AA Agnostica">
            <a:extLst>
              <a:ext uri="{FF2B5EF4-FFF2-40B4-BE49-F238E27FC236}">
                <a16:creationId xmlns:a16="http://schemas.microsoft.com/office/drawing/2014/main" id="{C70B957B-4B97-444B-B89C-B791E28B00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3412" y="3857658"/>
            <a:ext cx="5105400" cy="2382596"/>
          </a:xfrm>
          <a:prstGeom prst="rect">
            <a:avLst/>
          </a:prstGeom>
          <a:noFill/>
          <a:ln>
            <a:noFill/>
          </a:ln>
        </p:spPr>
      </p:pic>
    </p:spTree>
    <p:extLst>
      <p:ext uri="{BB962C8B-B14F-4D97-AF65-F5344CB8AC3E}">
        <p14:creationId xmlns:p14="http://schemas.microsoft.com/office/powerpoint/2010/main" val="29912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ED74-E7BE-489C-B064-AA37449C5CFD}"/>
              </a:ext>
            </a:extLst>
          </p:cNvPr>
          <p:cNvSpPr>
            <a:spLocks noGrp="1"/>
          </p:cNvSpPr>
          <p:nvPr>
            <p:ph type="title"/>
          </p:nvPr>
        </p:nvSpPr>
        <p:spPr>
          <a:xfrm>
            <a:off x="1065212" y="533400"/>
            <a:ext cx="10210800" cy="914400"/>
          </a:xfrm>
        </p:spPr>
        <p:txBody>
          <a:bodyPr>
            <a:normAutofit fontScale="90000"/>
          </a:bodyPr>
          <a:lstStyle/>
          <a:p>
            <a:pPr algn="ctr"/>
            <a:br>
              <a:rPr lang="en-US" dirty="0"/>
            </a:br>
            <a:r>
              <a:rPr lang="en-US" i="1" dirty="0"/>
              <a:t>Overcoming Barriers </a:t>
            </a:r>
            <a:br>
              <a:rPr lang="en-US" dirty="0"/>
            </a:br>
            <a:r>
              <a:rPr lang="en-US" dirty="0"/>
              <a:t>Reduce Stigma and Discrimination in Mental Health</a:t>
            </a:r>
          </a:p>
        </p:txBody>
      </p:sp>
      <p:sp>
        <p:nvSpPr>
          <p:cNvPr id="3" name="Content Placeholder 2">
            <a:extLst>
              <a:ext uri="{FF2B5EF4-FFF2-40B4-BE49-F238E27FC236}">
                <a16:creationId xmlns:a16="http://schemas.microsoft.com/office/drawing/2014/main" id="{4A1DCE92-126F-45B0-BD15-FB7925BCF327}"/>
              </a:ext>
            </a:extLst>
          </p:cNvPr>
          <p:cNvSpPr>
            <a:spLocks noGrp="1"/>
          </p:cNvSpPr>
          <p:nvPr>
            <p:ph idx="1"/>
          </p:nvPr>
        </p:nvSpPr>
        <p:spPr>
          <a:xfrm>
            <a:off x="1065212" y="1676400"/>
            <a:ext cx="10058402" cy="3657600"/>
          </a:xfrm>
        </p:spPr>
        <p:txBody>
          <a:bodyPr/>
          <a:lstStyle/>
          <a:p>
            <a:pPr marR="0" lvl="0">
              <a:lnSpc>
                <a:spcPct val="115000"/>
              </a:lnSpc>
              <a:spcBef>
                <a:spcPts val="600"/>
              </a:spcBef>
              <a:spcAft>
                <a:spcPts val="600"/>
              </a:spcAft>
              <a:buSzPts val="1000"/>
              <a:buFont typeface="Wingdings" panose="05000000000000000000" pitchFamily="2" charset="2"/>
              <a:buChar char="Ø"/>
              <a:tabLst>
                <a:tab pos="457200" algn="l"/>
              </a:tabLst>
            </a:pPr>
            <a:r>
              <a:rPr lang="en-US" sz="2400" dirty="0">
                <a:solidFill>
                  <a:srgbClr val="000000"/>
                </a:solidFill>
                <a:effectLst/>
                <a:ea typeface="Times New Roman" panose="02020603050405020304" pitchFamily="18" charset="0"/>
                <a:cs typeface="Times New Roman" panose="02020603050405020304" pitchFamily="18" charset="0"/>
              </a:rPr>
              <a:t>Challenge or confront inaccurate or stereotypical comments about mental illness.</a:t>
            </a:r>
            <a:endParaRPr lang="en-US" sz="2400" dirty="0">
              <a:solidFill>
                <a:srgbClr val="000000"/>
              </a:solidFill>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457200" algn="l"/>
              </a:tabLst>
            </a:pPr>
            <a:r>
              <a:rPr lang="en-US" sz="2400" dirty="0">
                <a:solidFill>
                  <a:srgbClr val="000000"/>
                </a:solidFill>
                <a:effectLst/>
                <a:ea typeface="Times New Roman" panose="02020603050405020304" pitchFamily="18" charset="0"/>
                <a:cs typeface="Times New Roman" panose="02020603050405020304" pitchFamily="18" charset="0"/>
              </a:rPr>
              <a:t>Resist letting harmful comments influence your own self-talk.</a:t>
            </a:r>
            <a:endParaRPr lang="en-US" sz="2400" dirty="0">
              <a:solidFill>
                <a:srgbClr val="000000"/>
              </a:solidFill>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457200" algn="l"/>
              </a:tabLst>
            </a:pPr>
            <a:r>
              <a:rPr lang="en-US" sz="2400" dirty="0">
                <a:solidFill>
                  <a:srgbClr val="000000"/>
                </a:solidFill>
                <a:effectLst/>
                <a:ea typeface="Times New Roman" panose="02020603050405020304" pitchFamily="18" charset="0"/>
                <a:cs typeface="Times New Roman" panose="02020603050405020304" pitchFamily="18" charset="0"/>
              </a:rPr>
              <a:t>Share your own experience as someone who lives with a mental illness or as a family member.</a:t>
            </a:r>
            <a:endParaRPr lang="en-US" sz="2400" dirty="0">
              <a:solidFill>
                <a:srgbClr val="000000"/>
              </a:solidFill>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457200" algn="l"/>
              </a:tabLst>
            </a:pPr>
            <a:r>
              <a:rPr lang="en-US" sz="2400" dirty="0">
                <a:solidFill>
                  <a:srgbClr val="000000"/>
                </a:solidFill>
                <a:effectLst/>
                <a:ea typeface="Times New Roman" panose="02020603050405020304" pitchFamily="18" charset="0"/>
                <a:cs typeface="Times New Roman" panose="02020603050405020304" pitchFamily="18" charset="0"/>
              </a:rPr>
              <a:t>Develop resilience, a protective factor that reduces the harmful effects of stigma and discrimination. </a:t>
            </a:r>
            <a:endParaRPr lang="en-US" sz="2400" dirty="0">
              <a:solidFill>
                <a:srgbClr val="000000"/>
              </a:solidFill>
              <a:effectLst/>
              <a:ea typeface="Calibri" panose="020F0502020204030204" pitchFamily="34" charset="0"/>
              <a:cs typeface="Times New Roman" panose="02020603050405020304" pitchFamily="18" charset="0"/>
            </a:endParaRPr>
          </a:p>
          <a:p>
            <a:pPr marL="0" indent="0">
              <a:buNone/>
            </a:pPr>
            <a:endParaRPr lang="en-US" dirty="0"/>
          </a:p>
        </p:txBody>
      </p:sp>
      <p:pic>
        <p:nvPicPr>
          <p:cNvPr id="4" name="Picture 2" descr="What is resilience? | Changeboard">
            <a:extLst>
              <a:ext uri="{FF2B5EF4-FFF2-40B4-BE49-F238E27FC236}">
                <a16:creationId xmlns:a16="http://schemas.microsoft.com/office/drawing/2014/main" id="{3501DFBD-B002-4FCA-BA05-F4A810ACD7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212" y="4876800"/>
            <a:ext cx="2590800" cy="172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6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5316-840A-4BE0-9E8F-EFA8D9181B9F}"/>
              </a:ext>
            </a:extLst>
          </p:cNvPr>
          <p:cNvSpPr>
            <a:spLocks noGrp="1"/>
          </p:cNvSpPr>
          <p:nvPr>
            <p:ph type="title"/>
          </p:nvPr>
        </p:nvSpPr>
        <p:spPr/>
        <p:txBody>
          <a:bodyPr>
            <a:normAutofit/>
          </a:bodyPr>
          <a:lstStyle/>
          <a:p>
            <a:pPr algn="ctr"/>
            <a:r>
              <a:rPr lang="en-US" i="1" dirty="0"/>
              <a:t>Overcoming Barriers</a:t>
            </a:r>
            <a:br>
              <a:rPr lang="en-US" dirty="0"/>
            </a:br>
            <a:r>
              <a:rPr lang="en-US" dirty="0"/>
              <a:t>Education</a:t>
            </a:r>
          </a:p>
        </p:txBody>
      </p:sp>
      <p:sp>
        <p:nvSpPr>
          <p:cNvPr id="3" name="Content Placeholder 2">
            <a:extLst>
              <a:ext uri="{FF2B5EF4-FFF2-40B4-BE49-F238E27FC236}">
                <a16:creationId xmlns:a16="http://schemas.microsoft.com/office/drawing/2014/main" id="{86C9BB89-FD31-4355-AC82-B126B9715D4A}"/>
              </a:ext>
            </a:extLst>
          </p:cNvPr>
          <p:cNvSpPr>
            <a:spLocks noGrp="1"/>
          </p:cNvSpPr>
          <p:nvPr>
            <p:ph idx="1"/>
          </p:nvPr>
        </p:nvSpPr>
        <p:spPr/>
        <p:txBody>
          <a:bodyPr>
            <a:normAutofit lnSpcReduction="10000"/>
          </a:bodyPr>
          <a:lstStyle/>
          <a:p>
            <a:pPr marL="0" indent="0">
              <a:buNone/>
            </a:pPr>
            <a:r>
              <a:rPr lang="en-US" sz="2800" dirty="0"/>
              <a:t>Benefits of mental health education for families</a:t>
            </a:r>
          </a:p>
          <a:p>
            <a:pPr>
              <a:buFont typeface="Wingdings" panose="05000000000000000000" pitchFamily="2" charset="2"/>
              <a:buChar char="Ø"/>
            </a:pPr>
            <a:r>
              <a:rPr lang="en-US" sz="2400" dirty="0"/>
              <a:t>Reduced burden</a:t>
            </a:r>
          </a:p>
          <a:p>
            <a:pPr>
              <a:buFont typeface="Wingdings" panose="05000000000000000000" pitchFamily="2" charset="2"/>
              <a:buChar char="Ø"/>
            </a:pPr>
            <a:r>
              <a:rPr lang="en-US" sz="2400" dirty="0"/>
              <a:t>Increased knowledge of diagnosis and treatment</a:t>
            </a:r>
          </a:p>
          <a:p>
            <a:pPr>
              <a:buFont typeface="Wingdings" panose="05000000000000000000" pitchFamily="2" charset="2"/>
              <a:buChar char="Ø"/>
            </a:pPr>
            <a:r>
              <a:rPr lang="en-US" sz="2400" dirty="0"/>
              <a:t>Improved ability to cope</a:t>
            </a:r>
          </a:p>
          <a:p>
            <a:pPr>
              <a:buFont typeface="Wingdings" panose="05000000000000000000" pitchFamily="2" charset="2"/>
              <a:buChar char="Ø"/>
            </a:pPr>
            <a:r>
              <a:rPr lang="en-US" sz="2400" dirty="0"/>
              <a:t>Increased life satisfaction</a:t>
            </a:r>
          </a:p>
          <a:p>
            <a:pPr>
              <a:buFont typeface="Wingdings" panose="05000000000000000000" pitchFamily="2" charset="2"/>
              <a:buChar char="Ø"/>
            </a:pPr>
            <a:r>
              <a:rPr lang="en-US" sz="2400" dirty="0"/>
              <a:t>Ability to provide more effective care for their relative</a:t>
            </a:r>
          </a:p>
          <a:p>
            <a:pPr>
              <a:buFont typeface="Wingdings" panose="05000000000000000000" pitchFamily="2" charset="2"/>
              <a:buChar char="Ø"/>
            </a:pPr>
            <a:endParaRPr lang="en-US" sz="2400" dirty="0"/>
          </a:p>
          <a:p>
            <a:pPr marL="0" indent="0">
              <a:buNone/>
            </a:pPr>
            <a:r>
              <a:rPr lang="en-US" dirty="0"/>
              <a:t>Coker et al., 2016; </a:t>
            </a:r>
            <a:r>
              <a:rPr lang="en-US" sz="1800" dirty="0" err="1"/>
              <a:t>Ewertson</a:t>
            </a:r>
            <a:r>
              <a:rPr lang="en-US" sz="1800" dirty="0"/>
              <a:t> &amp; Hanson, 2019; </a:t>
            </a:r>
            <a:r>
              <a:rPr lang="en-US" sz="1800" dirty="0">
                <a:effectLst/>
                <a:ea typeface="Calibri" panose="020F0502020204030204" pitchFamily="34" charset="0"/>
                <a:cs typeface="Times New Roman" panose="02020603050405020304" pitchFamily="18" charset="0"/>
              </a:rPr>
              <a:t>Hsiao et al., 2022</a:t>
            </a:r>
            <a:endParaRPr lang="en-US" dirty="0"/>
          </a:p>
          <a:p>
            <a:pPr marL="0" indent="0">
              <a:buNone/>
            </a:pPr>
            <a:endParaRPr lang="en-US" dirty="0"/>
          </a:p>
        </p:txBody>
      </p:sp>
    </p:spTree>
    <p:extLst>
      <p:ext uri="{BB962C8B-B14F-4D97-AF65-F5344CB8AC3E}">
        <p14:creationId xmlns:p14="http://schemas.microsoft.com/office/powerpoint/2010/main" val="28411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7245-98C9-49DB-B388-833CCF90EFC5}"/>
              </a:ext>
            </a:extLst>
          </p:cNvPr>
          <p:cNvSpPr>
            <a:spLocks noGrp="1"/>
          </p:cNvSpPr>
          <p:nvPr>
            <p:ph type="title"/>
          </p:nvPr>
        </p:nvSpPr>
        <p:spPr>
          <a:xfrm>
            <a:off x="1522414" y="533400"/>
            <a:ext cx="9601200" cy="762000"/>
          </a:xfrm>
        </p:spPr>
        <p:txBody>
          <a:bodyPr>
            <a:normAutofit fontScale="90000"/>
          </a:bodyPr>
          <a:lstStyle/>
          <a:p>
            <a:pPr algn="ctr"/>
            <a:r>
              <a:rPr lang="en-US" i="1" dirty="0"/>
              <a:t>Overcoming Barriers</a:t>
            </a:r>
            <a:br>
              <a:rPr lang="en-US" dirty="0"/>
            </a:br>
            <a:r>
              <a:rPr lang="en-US" dirty="0"/>
              <a:t>What Health Professionals Can Do</a:t>
            </a:r>
          </a:p>
        </p:txBody>
      </p:sp>
      <p:sp>
        <p:nvSpPr>
          <p:cNvPr id="3" name="Content Placeholder 2">
            <a:extLst>
              <a:ext uri="{FF2B5EF4-FFF2-40B4-BE49-F238E27FC236}">
                <a16:creationId xmlns:a16="http://schemas.microsoft.com/office/drawing/2014/main" id="{F21BD63C-4F65-4B97-82C4-3355877E80C6}"/>
              </a:ext>
            </a:extLst>
          </p:cNvPr>
          <p:cNvSpPr>
            <a:spLocks noGrp="1"/>
          </p:cNvSpPr>
          <p:nvPr>
            <p:ph idx="1"/>
          </p:nvPr>
        </p:nvSpPr>
        <p:spPr>
          <a:xfrm>
            <a:off x="989012" y="1447800"/>
            <a:ext cx="10134602" cy="3352800"/>
          </a:xfrm>
        </p:spPr>
        <p:txBody>
          <a:bodyPr>
            <a:normAutofit lnSpcReduction="10000"/>
          </a:bodyPr>
          <a:lstStyle/>
          <a:p>
            <a:pPr>
              <a:buFont typeface="Wingdings" panose="05000000000000000000" pitchFamily="2" charset="2"/>
              <a:buChar char="Ø"/>
            </a:pPr>
            <a:r>
              <a:rPr lang="en-US" sz="2400" dirty="0"/>
              <a:t>Explain health information privacy rules</a:t>
            </a:r>
          </a:p>
          <a:p>
            <a:pPr>
              <a:buFont typeface="Wingdings" panose="05000000000000000000" pitchFamily="2" charset="2"/>
              <a:buChar char="Ø"/>
            </a:pPr>
            <a:r>
              <a:rPr lang="en-US" sz="2400" dirty="0"/>
              <a:t>Provide information about mental health support groups and education</a:t>
            </a:r>
          </a:p>
          <a:p>
            <a:pPr>
              <a:buFont typeface="Wingdings" panose="05000000000000000000" pitchFamily="2" charset="2"/>
              <a:buChar char="Ø"/>
            </a:pPr>
            <a:r>
              <a:rPr lang="en-US" sz="2400" dirty="0"/>
              <a:t>Give attention to perspectives of patient and family members</a:t>
            </a:r>
          </a:p>
          <a:p>
            <a:pPr>
              <a:buFont typeface="Wingdings" panose="05000000000000000000" pitchFamily="2" charset="2"/>
              <a:buChar char="Ø"/>
            </a:pPr>
            <a:r>
              <a:rPr lang="en-US" sz="2400" dirty="0"/>
              <a:t>Provide clear information about treatment plan and what to expect</a:t>
            </a:r>
          </a:p>
          <a:p>
            <a:pPr>
              <a:buFont typeface="Wingdings" panose="05000000000000000000" pitchFamily="2" charset="2"/>
              <a:buChar char="Ø"/>
            </a:pPr>
            <a:r>
              <a:rPr lang="en-US" sz="2400" dirty="0"/>
              <a:t>Include patient and family in decision-making about plan of care</a:t>
            </a:r>
          </a:p>
          <a:p>
            <a:pPr>
              <a:buFont typeface="Wingdings" panose="05000000000000000000" pitchFamily="2" charset="2"/>
              <a:buChar char="Ø"/>
            </a:pPr>
            <a:r>
              <a:rPr lang="en-US" sz="2400" dirty="0"/>
              <a:t>Communicate a respectful, caring approach that promotes a safe environment</a:t>
            </a:r>
          </a:p>
          <a:p>
            <a:endParaRPr lang="en-US" dirty="0"/>
          </a:p>
        </p:txBody>
      </p:sp>
      <p:pic>
        <p:nvPicPr>
          <p:cNvPr id="8" name="Picture 7" descr="Definition of Etiquette — Emily Post">
            <a:extLst>
              <a:ext uri="{FF2B5EF4-FFF2-40B4-BE49-F238E27FC236}">
                <a16:creationId xmlns:a16="http://schemas.microsoft.com/office/drawing/2014/main" id="{B816D467-54B1-4C20-81B6-26E22D32D0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2" y="4495800"/>
            <a:ext cx="3848215" cy="1927395"/>
          </a:xfrm>
          <a:prstGeom prst="rect">
            <a:avLst/>
          </a:prstGeom>
          <a:noFill/>
          <a:ln>
            <a:noFill/>
          </a:ln>
        </p:spPr>
      </p:pic>
    </p:spTree>
    <p:extLst>
      <p:ext uri="{BB962C8B-B14F-4D97-AF65-F5344CB8AC3E}">
        <p14:creationId xmlns:p14="http://schemas.microsoft.com/office/powerpoint/2010/main" val="4161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C162-EC4A-4F41-A93B-7B4138A0CCF3}"/>
              </a:ext>
            </a:extLst>
          </p:cNvPr>
          <p:cNvSpPr>
            <a:spLocks noGrp="1"/>
          </p:cNvSpPr>
          <p:nvPr>
            <p:ph type="title"/>
          </p:nvPr>
        </p:nvSpPr>
        <p:spPr>
          <a:xfrm>
            <a:off x="1522414" y="533400"/>
            <a:ext cx="9601200" cy="762000"/>
          </a:xfrm>
        </p:spPr>
        <p:txBody>
          <a:bodyPr/>
          <a:lstStyle/>
          <a:p>
            <a:pPr algn="ctr"/>
            <a:r>
              <a:rPr lang="en-US" dirty="0"/>
              <a:t>Family Experience: Juanita’s Story</a:t>
            </a:r>
          </a:p>
        </p:txBody>
      </p:sp>
      <p:sp>
        <p:nvSpPr>
          <p:cNvPr id="3" name="Content Placeholder 2">
            <a:extLst>
              <a:ext uri="{FF2B5EF4-FFF2-40B4-BE49-F238E27FC236}">
                <a16:creationId xmlns:a16="http://schemas.microsoft.com/office/drawing/2014/main" id="{B67E3741-0722-40F6-8F3C-C267E0FD6E3C}"/>
              </a:ext>
            </a:extLst>
          </p:cNvPr>
          <p:cNvSpPr>
            <a:spLocks noGrp="1"/>
          </p:cNvSpPr>
          <p:nvPr>
            <p:ph idx="1"/>
          </p:nvPr>
        </p:nvSpPr>
        <p:spPr>
          <a:xfrm>
            <a:off x="1522414" y="1524000"/>
            <a:ext cx="9601200" cy="3429000"/>
          </a:xfrm>
        </p:spPr>
        <p:txBody>
          <a:bodyPr>
            <a:normAutofit/>
          </a:bodyPr>
          <a:lstStyle/>
          <a:p>
            <a:pPr>
              <a:buFont typeface="Wingdings" panose="05000000000000000000" pitchFamily="2" charset="2"/>
              <a:buChar char="Ø"/>
            </a:pPr>
            <a:r>
              <a:rPr lang="en-US" sz="2800" dirty="0"/>
              <a:t>What barriers did you face in trying to help your son get good mental health treatment? </a:t>
            </a:r>
          </a:p>
          <a:p>
            <a:pPr>
              <a:buFont typeface="Wingdings" panose="05000000000000000000" pitchFamily="2" charset="2"/>
              <a:buChar char="Ø"/>
            </a:pPr>
            <a:r>
              <a:rPr lang="en-US" sz="2800" dirty="0"/>
              <a:t>What did you do to overcome those barriers?</a:t>
            </a:r>
          </a:p>
          <a:p>
            <a:pPr>
              <a:buFont typeface="Wingdings" panose="05000000000000000000" pitchFamily="2" charset="2"/>
              <a:buChar char="Ø"/>
            </a:pPr>
            <a:r>
              <a:rPr lang="en-US" sz="2800" dirty="0"/>
              <a:t>How do you advocate for your son and others who live with a mental illness?</a:t>
            </a:r>
          </a:p>
          <a:p>
            <a:endParaRPr lang="en-US" sz="2400" dirty="0"/>
          </a:p>
        </p:txBody>
      </p:sp>
      <p:pic>
        <p:nvPicPr>
          <p:cNvPr id="6" name="Picture 5" descr="Image result for coping clipart">
            <a:extLst>
              <a:ext uri="{FF2B5EF4-FFF2-40B4-BE49-F238E27FC236}">
                <a16:creationId xmlns:a16="http://schemas.microsoft.com/office/drawing/2014/main" id="{13644E31-7128-400D-8C13-2251942BF7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94612" y="4038600"/>
            <a:ext cx="2133600" cy="1828800"/>
          </a:xfrm>
          <a:prstGeom prst="rect">
            <a:avLst/>
          </a:prstGeom>
          <a:noFill/>
          <a:ln>
            <a:noFill/>
          </a:ln>
        </p:spPr>
      </p:pic>
    </p:spTree>
    <p:extLst>
      <p:ext uri="{BB962C8B-B14F-4D97-AF65-F5344CB8AC3E}">
        <p14:creationId xmlns:p14="http://schemas.microsoft.com/office/powerpoint/2010/main" val="322810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77BD-8A33-499B-A02C-92ADD0926F7D}"/>
              </a:ext>
            </a:extLst>
          </p:cNvPr>
          <p:cNvSpPr>
            <a:spLocks noGrp="1"/>
          </p:cNvSpPr>
          <p:nvPr>
            <p:ph type="title"/>
          </p:nvPr>
        </p:nvSpPr>
        <p:spPr>
          <a:xfrm>
            <a:off x="1522414" y="583168"/>
            <a:ext cx="9601200" cy="838200"/>
          </a:xfrm>
        </p:spPr>
        <p:txBody>
          <a:bodyPr/>
          <a:lstStyle/>
          <a:p>
            <a:pPr algn="ctr"/>
            <a:r>
              <a:rPr lang="en-US" dirty="0"/>
              <a:t>Benefits of Advocacy for Mental Health</a:t>
            </a:r>
          </a:p>
        </p:txBody>
      </p:sp>
      <p:sp>
        <p:nvSpPr>
          <p:cNvPr id="3" name="Content Placeholder 2">
            <a:extLst>
              <a:ext uri="{FF2B5EF4-FFF2-40B4-BE49-F238E27FC236}">
                <a16:creationId xmlns:a16="http://schemas.microsoft.com/office/drawing/2014/main" id="{DD34E0A0-1CCB-458C-B8C4-043EA9A51392}"/>
              </a:ext>
            </a:extLst>
          </p:cNvPr>
          <p:cNvSpPr>
            <a:spLocks noGrp="1"/>
          </p:cNvSpPr>
          <p:nvPr>
            <p:ph sz="half" idx="1"/>
          </p:nvPr>
        </p:nvSpPr>
        <p:spPr/>
        <p:txBody>
          <a:bodyPr>
            <a:normAutofit/>
          </a:bodyPr>
          <a:lstStyle/>
          <a:p>
            <a:pPr marL="0" indent="0">
              <a:buNone/>
            </a:pPr>
            <a:r>
              <a:rPr lang="en-US" sz="2400" b="1" dirty="0"/>
              <a:t>For Consumers</a:t>
            </a:r>
          </a:p>
          <a:p>
            <a:pPr>
              <a:buFont typeface="Wingdings" panose="05000000000000000000" pitchFamily="2" charset="2"/>
              <a:buChar char="Ø"/>
            </a:pPr>
            <a:r>
              <a:rPr lang="en-US" sz="2400" dirty="0"/>
              <a:t>Greater hopefulness</a:t>
            </a:r>
          </a:p>
          <a:p>
            <a:pPr>
              <a:buFont typeface="Wingdings" panose="05000000000000000000" pitchFamily="2" charset="2"/>
              <a:buChar char="Ø"/>
            </a:pPr>
            <a:r>
              <a:rPr lang="en-US" sz="2400" dirty="0"/>
              <a:t>Improved quality of life</a:t>
            </a:r>
          </a:p>
          <a:p>
            <a:pPr>
              <a:buFont typeface="Wingdings" panose="05000000000000000000" pitchFamily="2" charset="2"/>
              <a:buChar char="Ø"/>
            </a:pPr>
            <a:r>
              <a:rPr lang="en-US" sz="2400" dirty="0"/>
              <a:t>Fewer psychiatric symptoms </a:t>
            </a:r>
          </a:p>
          <a:p>
            <a:pPr>
              <a:buFont typeface="Wingdings" panose="05000000000000000000" pitchFamily="2" charset="2"/>
              <a:buChar char="Ø"/>
            </a:pPr>
            <a:r>
              <a:rPr lang="en-US" sz="2400" dirty="0"/>
              <a:t>Sense of personhood</a:t>
            </a:r>
          </a:p>
        </p:txBody>
      </p:sp>
      <p:sp>
        <p:nvSpPr>
          <p:cNvPr id="4" name="Content Placeholder 3">
            <a:extLst>
              <a:ext uri="{FF2B5EF4-FFF2-40B4-BE49-F238E27FC236}">
                <a16:creationId xmlns:a16="http://schemas.microsoft.com/office/drawing/2014/main" id="{566B20B2-547E-492F-AF15-AAF6F62C6F75}"/>
              </a:ext>
            </a:extLst>
          </p:cNvPr>
          <p:cNvSpPr>
            <a:spLocks noGrp="1"/>
          </p:cNvSpPr>
          <p:nvPr>
            <p:ph sz="half" idx="2"/>
          </p:nvPr>
        </p:nvSpPr>
        <p:spPr>
          <a:xfrm>
            <a:off x="6475412" y="1828800"/>
            <a:ext cx="4648201" cy="3657600"/>
          </a:xfrm>
        </p:spPr>
        <p:txBody>
          <a:bodyPr/>
          <a:lstStyle/>
          <a:p>
            <a:pPr marL="0" indent="0">
              <a:buNone/>
            </a:pPr>
            <a:r>
              <a:rPr lang="en-US" sz="2400" b="1" dirty="0"/>
              <a:t>For Family Members</a:t>
            </a:r>
          </a:p>
          <a:p>
            <a:pPr>
              <a:buFont typeface="Wingdings" panose="05000000000000000000" pitchFamily="2" charset="2"/>
              <a:buChar char="Ø"/>
            </a:pPr>
            <a:r>
              <a:rPr lang="en-US" sz="2400" dirty="0"/>
              <a:t>Reduction in distress</a:t>
            </a:r>
          </a:p>
          <a:p>
            <a:pPr>
              <a:buFont typeface="Wingdings" panose="05000000000000000000" pitchFamily="2" charset="2"/>
              <a:buChar char="Ø"/>
            </a:pPr>
            <a:r>
              <a:rPr lang="en-US" sz="2400" dirty="0"/>
              <a:t>Increased problem solving and coping skills</a:t>
            </a:r>
          </a:p>
          <a:p>
            <a:pPr>
              <a:buFont typeface="Wingdings" panose="05000000000000000000" pitchFamily="2" charset="2"/>
              <a:buChar char="Ø"/>
            </a:pPr>
            <a:r>
              <a:rPr lang="en-US" sz="2400" dirty="0"/>
              <a:t>Positive self-appraisal</a:t>
            </a:r>
          </a:p>
          <a:p>
            <a:pPr>
              <a:buFont typeface="Wingdings" panose="05000000000000000000" pitchFamily="2" charset="2"/>
              <a:buChar char="Ø"/>
            </a:pPr>
            <a:r>
              <a:rPr lang="en-US" sz="2400" dirty="0"/>
              <a:t>Increased knowledge and sense of empowerment</a:t>
            </a:r>
          </a:p>
          <a:p>
            <a:pPr>
              <a:buFont typeface="Wingdings" panose="05000000000000000000" pitchFamily="2" charset="2"/>
              <a:buChar char="Ø"/>
            </a:pPr>
            <a:endParaRPr lang="en-US" sz="2400" dirty="0"/>
          </a:p>
          <a:p>
            <a:pPr marL="0" indent="0">
              <a:buNone/>
            </a:pPr>
            <a:endParaRPr lang="en-US" dirty="0"/>
          </a:p>
        </p:txBody>
      </p:sp>
      <p:sp>
        <p:nvSpPr>
          <p:cNvPr id="5" name="TextBox 4">
            <a:extLst>
              <a:ext uri="{FF2B5EF4-FFF2-40B4-BE49-F238E27FC236}">
                <a16:creationId xmlns:a16="http://schemas.microsoft.com/office/drawing/2014/main" id="{314C888A-6F9F-4E86-B5BC-8E8C34B02D9D}"/>
              </a:ext>
            </a:extLst>
          </p:cNvPr>
          <p:cNvSpPr txBox="1"/>
          <p:nvPr/>
        </p:nvSpPr>
        <p:spPr>
          <a:xfrm>
            <a:off x="1522414" y="5791200"/>
            <a:ext cx="9296398" cy="369332"/>
          </a:xfrm>
          <a:prstGeom prst="rect">
            <a:avLst/>
          </a:prstGeom>
          <a:noFill/>
        </p:spPr>
        <p:txBody>
          <a:bodyPr wrap="square" rtlCol="0">
            <a:spAutoFit/>
          </a:bodyPr>
          <a:lstStyle/>
          <a:p>
            <a:r>
              <a:rPr lang="en-US" dirty="0" err="1"/>
              <a:t>Jonikas</a:t>
            </a:r>
            <a:r>
              <a:rPr lang="en-US" dirty="0"/>
              <a:t> et al., 2013; </a:t>
            </a:r>
            <a:r>
              <a:rPr lang="en-US" dirty="0" err="1"/>
              <a:t>Lucksted</a:t>
            </a:r>
            <a:r>
              <a:rPr lang="en-US" dirty="0"/>
              <a:t> et al., 2013; Toohey et al., 2016</a:t>
            </a:r>
          </a:p>
        </p:txBody>
      </p:sp>
    </p:spTree>
    <p:extLst>
      <p:ext uri="{BB962C8B-B14F-4D97-AF65-F5344CB8AC3E}">
        <p14:creationId xmlns:p14="http://schemas.microsoft.com/office/powerpoint/2010/main" val="160092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12814" y="533400"/>
            <a:ext cx="10210800" cy="838200"/>
          </a:xfrm>
        </p:spPr>
        <p:txBody>
          <a:bodyPr/>
          <a:lstStyle/>
          <a:p>
            <a:pPr algn="ctr"/>
            <a:r>
              <a:rPr lang="en-US" dirty="0"/>
              <a:t>Agenda</a:t>
            </a:r>
          </a:p>
        </p:txBody>
      </p:sp>
      <p:sp>
        <p:nvSpPr>
          <p:cNvPr id="14" name="Content Placeholder 2"/>
          <p:cNvSpPr>
            <a:spLocks noGrp="1"/>
          </p:cNvSpPr>
          <p:nvPr>
            <p:ph idx="1"/>
          </p:nvPr>
        </p:nvSpPr>
        <p:spPr>
          <a:xfrm>
            <a:off x="1065212" y="1600200"/>
            <a:ext cx="10210800" cy="4419600"/>
          </a:xfrm>
        </p:spPr>
        <p:txBody>
          <a:bodyPr/>
          <a:lstStyle/>
          <a:p>
            <a:pPr marL="342900" marR="0" lvl="0" indent="-342900">
              <a:lnSpc>
                <a:spcPct val="107000"/>
              </a:lnSpc>
              <a:spcBef>
                <a:spcPts val="600"/>
              </a:spcBef>
              <a:spcAft>
                <a:spcPts val="600"/>
              </a:spcAft>
              <a:buFont typeface="+mj-lt"/>
              <a:buAutoNum type="arabicPeriod"/>
            </a:pPr>
            <a:r>
              <a:rPr lang="en-US" sz="2800" dirty="0">
                <a:effectLst/>
                <a:ea typeface="Calibri" panose="020F0502020204030204" pitchFamily="34" charset="0"/>
                <a:cs typeface="Calibri" panose="020F0502020204030204" pitchFamily="34" charset="0"/>
              </a:rPr>
              <a:t>Mental health care system barriers</a:t>
            </a: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mj-lt"/>
              <a:buAutoNum type="arabicPeriod"/>
            </a:pPr>
            <a:r>
              <a:rPr lang="en-US" sz="2800" dirty="0">
                <a:effectLst/>
                <a:ea typeface="Calibri" panose="020F0502020204030204" pitchFamily="34" charset="0"/>
                <a:cs typeface="Calibri" panose="020F0502020204030204" pitchFamily="34" charset="0"/>
              </a:rPr>
              <a:t>Overcoming barriers</a:t>
            </a: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mj-lt"/>
              <a:buAutoNum type="arabicPeriod"/>
            </a:pPr>
            <a:r>
              <a:rPr lang="en-US" sz="2800" dirty="0">
                <a:effectLst/>
                <a:ea typeface="Calibri" panose="020F0502020204030204" pitchFamily="34" charset="0"/>
                <a:cs typeface="Calibri" panose="020F0502020204030204" pitchFamily="34" charset="0"/>
              </a:rPr>
              <a:t>Advocacy strategies</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1026" name="Picture 2" descr="6 Ways of Helping Students With Overcoming Learning Barriers">
            <a:extLst>
              <a:ext uri="{FF2B5EF4-FFF2-40B4-BE49-F238E27FC236}">
                <a16:creationId xmlns:a16="http://schemas.microsoft.com/office/drawing/2014/main" id="{9B2BE7B9-F06F-A826-EF1C-A60F6D977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819" y="2895600"/>
            <a:ext cx="57912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BEA1-1EAA-4C22-A620-2DE9C896437A}"/>
              </a:ext>
            </a:extLst>
          </p:cNvPr>
          <p:cNvSpPr>
            <a:spLocks noGrp="1"/>
          </p:cNvSpPr>
          <p:nvPr>
            <p:ph type="title"/>
          </p:nvPr>
        </p:nvSpPr>
        <p:spPr>
          <a:xfrm>
            <a:off x="1522414" y="533400"/>
            <a:ext cx="9601200" cy="838200"/>
          </a:xfrm>
        </p:spPr>
        <p:txBody>
          <a:bodyPr/>
          <a:lstStyle/>
          <a:p>
            <a:pPr algn="ctr"/>
            <a:r>
              <a:rPr lang="en-US" dirty="0"/>
              <a:t>When to Advocate</a:t>
            </a:r>
          </a:p>
        </p:txBody>
      </p:sp>
      <p:sp>
        <p:nvSpPr>
          <p:cNvPr id="3" name="Content Placeholder 2">
            <a:extLst>
              <a:ext uri="{FF2B5EF4-FFF2-40B4-BE49-F238E27FC236}">
                <a16:creationId xmlns:a16="http://schemas.microsoft.com/office/drawing/2014/main" id="{711F0EA8-80F8-4D71-86B1-E08BAB13CE62}"/>
              </a:ext>
            </a:extLst>
          </p:cNvPr>
          <p:cNvSpPr>
            <a:spLocks noGrp="1"/>
          </p:cNvSpPr>
          <p:nvPr>
            <p:ph idx="1"/>
          </p:nvPr>
        </p:nvSpPr>
        <p:spPr/>
        <p:txBody>
          <a:bodyPr>
            <a:normAutofit/>
          </a:bodyPr>
          <a:lstStyle/>
          <a:p>
            <a:pPr>
              <a:buFont typeface="Wingdings" panose="05000000000000000000" pitchFamily="2" charset="2"/>
              <a:buChar char="Ø"/>
            </a:pPr>
            <a:r>
              <a:rPr lang="en-US" sz="2400" dirty="0"/>
              <a:t>Lack of attention to an individual’s mental health history</a:t>
            </a:r>
          </a:p>
          <a:p>
            <a:pPr>
              <a:buFont typeface="Wingdings" panose="05000000000000000000" pitchFamily="2" charset="2"/>
              <a:buChar char="Ø"/>
            </a:pPr>
            <a:r>
              <a:rPr lang="en-US" sz="2400" dirty="0"/>
              <a:t>Treatment is based on a standard with little attention given to individual uniqueness</a:t>
            </a:r>
          </a:p>
          <a:p>
            <a:pPr>
              <a:buFont typeface="Wingdings" panose="05000000000000000000" pitchFamily="2" charset="2"/>
              <a:buChar char="Ø"/>
            </a:pPr>
            <a:r>
              <a:rPr lang="en-US" sz="2400" dirty="0"/>
              <a:t>Communication of diagnosis conveys an expectation of outcomes</a:t>
            </a:r>
          </a:p>
          <a:p>
            <a:pPr>
              <a:buFont typeface="Wingdings" panose="05000000000000000000" pitchFamily="2" charset="2"/>
              <a:buChar char="Ø"/>
            </a:pPr>
            <a:r>
              <a:rPr lang="en-US" sz="2400" dirty="0"/>
              <a:t>Individuals are not informed about treatment options or included in decisions about their treatment</a:t>
            </a:r>
          </a:p>
          <a:p>
            <a:pPr>
              <a:buFont typeface="Wingdings" panose="05000000000000000000" pitchFamily="2" charset="2"/>
              <a:buChar char="Ø"/>
            </a:pPr>
            <a:r>
              <a:rPr lang="en-US" sz="2400" dirty="0"/>
              <a:t>When mental health services and resources are low quality and not based on evidence</a:t>
            </a:r>
          </a:p>
        </p:txBody>
      </p:sp>
    </p:spTree>
    <p:extLst>
      <p:ext uri="{BB962C8B-B14F-4D97-AF65-F5344CB8AC3E}">
        <p14:creationId xmlns:p14="http://schemas.microsoft.com/office/powerpoint/2010/main" val="57185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5F8E-859C-CCD5-FF0F-6546796CF581}"/>
              </a:ext>
            </a:extLst>
          </p:cNvPr>
          <p:cNvSpPr>
            <a:spLocks noGrp="1"/>
          </p:cNvSpPr>
          <p:nvPr>
            <p:ph type="title"/>
          </p:nvPr>
        </p:nvSpPr>
        <p:spPr/>
        <p:txBody>
          <a:bodyPr/>
          <a:lstStyle/>
          <a:p>
            <a:r>
              <a:rPr lang="en-US" dirty="0"/>
              <a:t>Advocacy: Speak Up About Mental Health</a:t>
            </a:r>
          </a:p>
        </p:txBody>
      </p:sp>
      <p:sp>
        <p:nvSpPr>
          <p:cNvPr id="4" name="Content Placeholder 3">
            <a:extLst>
              <a:ext uri="{FF2B5EF4-FFF2-40B4-BE49-F238E27FC236}">
                <a16:creationId xmlns:a16="http://schemas.microsoft.com/office/drawing/2014/main" id="{F8707826-C97B-41FE-B5C3-C2FE6BAB0812}"/>
              </a:ext>
            </a:extLst>
          </p:cNvPr>
          <p:cNvSpPr>
            <a:spLocks noGrp="1"/>
          </p:cNvSpPr>
          <p:nvPr>
            <p:ph sz="half" idx="2"/>
          </p:nvPr>
        </p:nvSpPr>
        <p:spPr>
          <a:xfrm>
            <a:off x="6202035" y="1981199"/>
            <a:ext cx="4700016" cy="4191001"/>
          </a:xfrm>
        </p:spPr>
        <p:txBody>
          <a:bodyPr/>
          <a:lstStyle/>
          <a:p>
            <a:pPr marL="0" indent="0">
              <a:buNone/>
            </a:pPr>
            <a:r>
              <a:rPr lang="en-US" sz="2400" i="1" dirty="0"/>
              <a:t>“</a:t>
            </a:r>
            <a:r>
              <a:rPr lang="en-US" sz="2800" i="1" dirty="0"/>
              <a:t>Having the word ‘advocacy’ – to advocate for someone. Just knowing that helped. Because I’m not being the bitchy mom. I’m not being the controlling parent. I’m advocating for what’s in the best interest of my child.”</a:t>
            </a:r>
          </a:p>
          <a:p>
            <a:pPr marL="0" indent="0" algn="r">
              <a:buNone/>
            </a:pPr>
            <a:r>
              <a:rPr lang="en-US" dirty="0"/>
              <a:t>Connie</a:t>
            </a:r>
          </a:p>
          <a:p>
            <a:pPr marL="0" indent="0">
              <a:buNone/>
            </a:pPr>
            <a:endParaRPr lang="en-US" dirty="0"/>
          </a:p>
        </p:txBody>
      </p:sp>
      <p:pic>
        <p:nvPicPr>
          <p:cNvPr id="5" name="Picture 2" descr="Five ways to encourage people to speak out - Cezanne HR">
            <a:extLst>
              <a:ext uri="{FF2B5EF4-FFF2-40B4-BE49-F238E27FC236}">
                <a16:creationId xmlns:a16="http://schemas.microsoft.com/office/drawing/2014/main" id="{2F77A7C8-715D-30B6-86F8-8FF78713B48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62855" y="2590800"/>
            <a:ext cx="449035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47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378D-12D1-4CC4-BDD5-F81B07D2592B}"/>
              </a:ext>
            </a:extLst>
          </p:cNvPr>
          <p:cNvSpPr>
            <a:spLocks noGrp="1"/>
          </p:cNvSpPr>
          <p:nvPr>
            <p:ph type="title"/>
          </p:nvPr>
        </p:nvSpPr>
        <p:spPr>
          <a:xfrm>
            <a:off x="489902" y="1752600"/>
            <a:ext cx="4232910" cy="609600"/>
          </a:xfrm>
        </p:spPr>
        <p:txBody>
          <a:bodyPr>
            <a:normAutofit fontScale="90000"/>
          </a:bodyPr>
          <a:lstStyle/>
          <a:p>
            <a:r>
              <a:rPr lang="en-US" dirty="0"/>
              <a:t>Advocacy</a:t>
            </a:r>
            <a:br>
              <a:rPr lang="en-US" dirty="0"/>
            </a:br>
            <a:r>
              <a:rPr lang="en-US" sz="2400" dirty="0"/>
              <a:t>Normalizing Mental Illness</a:t>
            </a:r>
          </a:p>
        </p:txBody>
      </p:sp>
      <p:sp>
        <p:nvSpPr>
          <p:cNvPr id="3" name="Text Placeholder 2">
            <a:extLst>
              <a:ext uri="{FF2B5EF4-FFF2-40B4-BE49-F238E27FC236}">
                <a16:creationId xmlns:a16="http://schemas.microsoft.com/office/drawing/2014/main" id="{1F7C98D4-FE15-45B5-8695-D33F7F703B81}"/>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BB04A9DD-7C91-42B8-BD56-2CAC9FC4AA64}"/>
              </a:ext>
            </a:extLst>
          </p:cNvPr>
          <p:cNvSpPr>
            <a:spLocks noGrp="1"/>
          </p:cNvSpPr>
          <p:nvPr>
            <p:ph idx="1"/>
          </p:nvPr>
        </p:nvSpPr>
        <p:spPr>
          <a:xfrm>
            <a:off x="5180012" y="1524000"/>
            <a:ext cx="6172201" cy="4038600"/>
          </a:xfrm>
        </p:spPr>
        <p:txBody>
          <a:bodyPr/>
          <a:lstStyle/>
          <a:p>
            <a:pPr marL="0" indent="0">
              <a:buNone/>
            </a:pPr>
            <a:r>
              <a:rPr lang="en-US" sz="2400" b="1" dirty="0"/>
              <a:t>Sam (son of Miriam)</a:t>
            </a:r>
          </a:p>
          <a:p>
            <a:pPr marL="0" indent="0">
              <a:buNone/>
            </a:pPr>
            <a:r>
              <a:rPr lang="en-US" sz="2400" i="1" dirty="0">
                <a:effectLst/>
                <a:ea typeface="Calibri" panose="020F0502020204030204" pitchFamily="34" charset="0"/>
                <a:cs typeface="Times New Roman" panose="02020603050405020304" pitchFamily="18" charset="0"/>
              </a:rPr>
              <a:t>She was my mom who made goulash way too many times every week. I hate goulash. Well, it’s mostly tomatoes. Just think stewed tomatoes with a cupful of other things. . .Her favorite color was purple. Every spring she would plant some pink flowers and purple flowers. She liked Alfred Hitchcock movies and she had bipolar. So that is how I see the world. It’s a characteristic.</a:t>
            </a:r>
          </a:p>
          <a:p>
            <a:pPr marL="0" indent="0">
              <a:buNone/>
            </a:pPr>
            <a:endParaRPr lang="en-US" sz="2400" i="1" dirty="0">
              <a:ea typeface="Calibri" panose="020F0502020204030204" pitchFamily="34" charset="0"/>
              <a:cs typeface="Times New Roman" panose="02020603050405020304" pitchFamily="18" charset="0"/>
            </a:endParaRPr>
          </a:p>
          <a:p>
            <a:pPr marL="0" indent="0">
              <a:buNone/>
            </a:pP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10" name="Picture 9" descr="Free photo: pink purple flowers - Blossom, Brown, Flora - Free Download -  Jooinn">
            <a:extLst>
              <a:ext uri="{FF2B5EF4-FFF2-40B4-BE49-F238E27FC236}">
                <a16:creationId xmlns:a16="http://schemas.microsoft.com/office/drawing/2014/main" id="{D197D775-28E0-40F3-9BD0-E7AA3AE557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308" y="2895600"/>
            <a:ext cx="3394710" cy="2263140"/>
          </a:xfrm>
          <a:prstGeom prst="rect">
            <a:avLst/>
          </a:prstGeom>
          <a:noFill/>
          <a:ln>
            <a:noFill/>
          </a:ln>
        </p:spPr>
      </p:pic>
    </p:spTree>
    <p:extLst>
      <p:ext uri="{BB962C8B-B14F-4D97-AF65-F5344CB8AC3E}">
        <p14:creationId xmlns:p14="http://schemas.microsoft.com/office/powerpoint/2010/main" val="10548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11E9-130B-4708-AE70-B611D92AE478}"/>
              </a:ext>
            </a:extLst>
          </p:cNvPr>
          <p:cNvSpPr>
            <a:spLocks noGrp="1"/>
          </p:cNvSpPr>
          <p:nvPr>
            <p:ph type="title"/>
          </p:nvPr>
        </p:nvSpPr>
        <p:spPr>
          <a:xfrm>
            <a:off x="684212" y="1017309"/>
            <a:ext cx="3276599" cy="1828800"/>
          </a:xfrm>
        </p:spPr>
        <p:txBody>
          <a:bodyPr>
            <a:normAutofit/>
          </a:bodyPr>
          <a:lstStyle/>
          <a:p>
            <a:r>
              <a:rPr lang="en-US" b="1" dirty="0"/>
              <a:t>Advocacy</a:t>
            </a:r>
            <a:r>
              <a:rPr lang="en-US" dirty="0"/>
              <a:t> Raising Awareness</a:t>
            </a:r>
          </a:p>
        </p:txBody>
      </p:sp>
      <p:sp>
        <p:nvSpPr>
          <p:cNvPr id="4" name="Content Placeholder 3">
            <a:extLst>
              <a:ext uri="{FF2B5EF4-FFF2-40B4-BE49-F238E27FC236}">
                <a16:creationId xmlns:a16="http://schemas.microsoft.com/office/drawing/2014/main" id="{F22CA592-5DD6-4204-9325-BBBCEDD68458}"/>
              </a:ext>
            </a:extLst>
          </p:cNvPr>
          <p:cNvSpPr>
            <a:spLocks noGrp="1"/>
          </p:cNvSpPr>
          <p:nvPr>
            <p:ph idx="1"/>
          </p:nvPr>
        </p:nvSpPr>
        <p:spPr>
          <a:xfrm>
            <a:off x="5180011" y="923041"/>
            <a:ext cx="6172201" cy="5181600"/>
          </a:xfrm>
        </p:spPr>
        <p:txBody>
          <a:bodyPr/>
          <a:lstStyle/>
          <a:p>
            <a:pPr marL="0" indent="0">
              <a:buNone/>
            </a:pPr>
            <a:r>
              <a:rPr lang="en-US" sz="2400" b="1" dirty="0"/>
              <a:t>Sharon (mother of Gabrielle)</a:t>
            </a:r>
          </a:p>
          <a:p>
            <a:pPr marL="0" indent="0">
              <a:buNone/>
            </a:pP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I wear this “Make it Ok” button. I wear it everywhere because one in five Americans live with mental illness. When we get access to care, we get better. So, stop the silence. I have my daughter’s permission to share her name. </a:t>
            </a:r>
          </a:p>
          <a:p>
            <a:pPr marL="0" indent="0">
              <a:buNone/>
            </a:pPr>
            <a:endParaRPr lang="en-US" sz="28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7" name="Text Placeholder 6">
            <a:extLst>
              <a:ext uri="{FF2B5EF4-FFF2-40B4-BE49-F238E27FC236}">
                <a16:creationId xmlns:a16="http://schemas.microsoft.com/office/drawing/2014/main" id="{E27E74AF-015F-7B1A-299D-E322E12C9620}"/>
              </a:ext>
            </a:extLst>
          </p:cNvPr>
          <p:cNvSpPr>
            <a:spLocks noGrp="1"/>
          </p:cNvSpPr>
          <p:nvPr>
            <p:ph type="body" sz="half" idx="2"/>
          </p:nvPr>
        </p:nvSpPr>
        <p:spPr>
          <a:xfrm>
            <a:off x="760412" y="4038600"/>
            <a:ext cx="3124200" cy="1600200"/>
          </a:xfrm>
        </p:spPr>
        <p:txBody>
          <a:bodyPr/>
          <a:lstStyle/>
          <a:p>
            <a:endParaRPr lang="en-US" dirty="0"/>
          </a:p>
        </p:txBody>
      </p:sp>
      <p:pic>
        <p:nvPicPr>
          <p:cNvPr id="9" name="Picture 2">
            <a:extLst>
              <a:ext uri="{FF2B5EF4-FFF2-40B4-BE49-F238E27FC236}">
                <a16:creationId xmlns:a16="http://schemas.microsoft.com/office/drawing/2014/main" id="{2D61B77A-50B8-504B-5801-24E987B54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915578"/>
            <a:ext cx="4114800" cy="224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7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A00E1E-F1C6-4A73-ACAA-56FD0DC58CF9}"/>
              </a:ext>
            </a:extLst>
          </p:cNvPr>
          <p:cNvSpPr>
            <a:spLocks noGrp="1"/>
          </p:cNvSpPr>
          <p:nvPr>
            <p:ph type="title"/>
          </p:nvPr>
        </p:nvSpPr>
        <p:spPr>
          <a:xfrm>
            <a:off x="1522414" y="533400"/>
            <a:ext cx="9601200" cy="762000"/>
          </a:xfrm>
        </p:spPr>
        <p:txBody>
          <a:bodyPr/>
          <a:lstStyle/>
          <a:p>
            <a:pPr algn="ctr"/>
            <a:r>
              <a:rPr lang="en-US" dirty="0"/>
              <a:t>Advocacy Actions</a:t>
            </a:r>
          </a:p>
        </p:txBody>
      </p:sp>
      <p:sp>
        <p:nvSpPr>
          <p:cNvPr id="6" name="Content Placeholder 5">
            <a:extLst>
              <a:ext uri="{FF2B5EF4-FFF2-40B4-BE49-F238E27FC236}">
                <a16:creationId xmlns:a16="http://schemas.microsoft.com/office/drawing/2014/main" id="{8F47427D-B746-4AE6-B25B-962977A5BAD0}"/>
              </a:ext>
            </a:extLst>
          </p:cNvPr>
          <p:cNvSpPr>
            <a:spLocks noGrp="1"/>
          </p:cNvSpPr>
          <p:nvPr>
            <p:ph idx="1"/>
          </p:nvPr>
        </p:nvSpPr>
        <p:spPr>
          <a:xfrm>
            <a:off x="1522414" y="1524000"/>
            <a:ext cx="9601200" cy="4876800"/>
          </a:xfrm>
        </p:spPr>
        <p:txBody>
          <a:bodyPr>
            <a:normAutofit/>
          </a:bodyPr>
          <a:lstStyle/>
          <a:p>
            <a:pPr marL="457200" indent="-457200">
              <a:buFont typeface="+mj-lt"/>
              <a:buAutoNum type="arabicPeriod"/>
            </a:pPr>
            <a:r>
              <a:rPr lang="en-US" sz="2400" b="1" dirty="0"/>
              <a:t>Safeguarding</a:t>
            </a:r>
            <a:r>
              <a:rPr lang="en-US" sz="2400" dirty="0"/>
              <a:t> – protecting from harm that may result from symptoms or treatment</a:t>
            </a:r>
          </a:p>
          <a:p>
            <a:pPr marL="457200" indent="-457200">
              <a:buFont typeface="+mj-lt"/>
              <a:buAutoNum type="arabicPeriod"/>
            </a:pPr>
            <a:r>
              <a:rPr lang="en-US" sz="2400" b="1" dirty="0"/>
              <a:t>Apprising</a:t>
            </a:r>
            <a:r>
              <a:rPr lang="en-US" sz="2400" dirty="0"/>
              <a:t> – give truthful and relevant information about diagnosis and treatment alternatives</a:t>
            </a:r>
          </a:p>
          <a:p>
            <a:pPr marL="457200" indent="-457200">
              <a:buFont typeface="+mj-lt"/>
              <a:buAutoNum type="arabicPeriod"/>
            </a:pPr>
            <a:r>
              <a:rPr lang="en-US" sz="2400" b="1" dirty="0"/>
              <a:t>Valuing</a:t>
            </a:r>
            <a:r>
              <a:rPr lang="en-US" sz="2400" dirty="0"/>
              <a:t> – honor preferences and choices by supporting autonomy, listening, and affirming </a:t>
            </a:r>
          </a:p>
          <a:p>
            <a:pPr marL="457200" indent="-457200">
              <a:buFont typeface="+mj-lt"/>
              <a:buAutoNum type="arabicPeriod"/>
            </a:pPr>
            <a:r>
              <a:rPr lang="en-US" sz="2400" b="1" dirty="0"/>
              <a:t>Mediating </a:t>
            </a:r>
            <a:r>
              <a:rPr lang="en-US" sz="2400" dirty="0"/>
              <a:t>– Bring attention of mental healthcare team to their needs</a:t>
            </a:r>
          </a:p>
          <a:p>
            <a:pPr marL="457200" indent="-457200">
              <a:buFont typeface="+mj-lt"/>
              <a:buAutoNum type="arabicPeriod"/>
            </a:pPr>
            <a:r>
              <a:rPr lang="en-US" sz="2400" b="1" dirty="0"/>
              <a:t>Championing social justice </a:t>
            </a:r>
            <a:r>
              <a:rPr lang="en-US" sz="2400" dirty="0"/>
              <a:t>– responding to unfair situations such as lack of access and resources </a:t>
            </a:r>
          </a:p>
          <a:p>
            <a:pPr marL="0" indent="0" algn="r">
              <a:buNone/>
            </a:pPr>
            <a:r>
              <a:rPr lang="en-US" dirty="0" err="1"/>
              <a:t>Abbasinia</a:t>
            </a:r>
            <a:r>
              <a:rPr lang="en-US" dirty="0"/>
              <a:t> et al., 2020</a:t>
            </a:r>
          </a:p>
        </p:txBody>
      </p:sp>
    </p:spTree>
    <p:extLst>
      <p:ext uri="{BB962C8B-B14F-4D97-AF65-F5344CB8AC3E}">
        <p14:creationId xmlns:p14="http://schemas.microsoft.com/office/powerpoint/2010/main" val="135228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8D5F-284C-3874-0C6C-C600C6EC5033}"/>
              </a:ext>
            </a:extLst>
          </p:cNvPr>
          <p:cNvSpPr>
            <a:spLocks noGrp="1"/>
          </p:cNvSpPr>
          <p:nvPr>
            <p:ph type="title"/>
          </p:nvPr>
        </p:nvSpPr>
        <p:spPr>
          <a:xfrm>
            <a:off x="1065212" y="533400"/>
            <a:ext cx="10058402" cy="609600"/>
          </a:xfrm>
        </p:spPr>
        <p:txBody>
          <a:bodyPr>
            <a:normAutofit/>
          </a:bodyPr>
          <a:lstStyle/>
          <a:p>
            <a:pPr algn="ctr"/>
            <a:r>
              <a:rPr lang="en-US" dirty="0"/>
              <a:t>Mental Health Connect: Advocating for Mental Health</a:t>
            </a:r>
          </a:p>
        </p:txBody>
      </p:sp>
      <p:sp>
        <p:nvSpPr>
          <p:cNvPr id="7" name="Content Placeholder 6">
            <a:extLst>
              <a:ext uri="{FF2B5EF4-FFF2-40B4-BE49-F238E27FC236}">
                <a16:creationId xmlns:a16="http://schemas.microsoft.com/office/drawing/2014/main" id="{96C976E8-BD95-03A6-14F5-3AD954C6C412}"/>
              </a:ext>
            </a:extLst>
          </p:cNvPr>
          <p:cNvSpPr>
            <a:spLocks noGrp="1"/>
          </p:cNvSpPr>
          <p:nvPr>
            <p:ph idx="1"/>
          </p:nvPr>
        </p:nvSpPr>
        <p:spPr>
          <a:xfrm>
            <a:off x="1522414" y="1600200"/>
            <a:ext cx="9601200" cy="4419600"/>
          </a:xfrm>
        </p:spPr>
        <p:txBody>
          <a:bodyPr>
            <a:normAutofit lnSpcReduction="10000"/>
          </a:bodyPr>
          <a:lstStyle/>
          <a:p>
            <a:r>
              <a:rPr lang="en-US" sz="3000" b="1" dirty="0"/>
              <a:t>Collaborate </a:t>
            </a:r>
            <a:r>
              <a:rPr lang="en-US" sz="3000" dirty="0"/>
              <a:t>with faith communities</a:t>
            </a:r>
          </a:p>
          <a:p>
            <a:r>
              <a:rPr lang="en-US" sz="3000" b="1" dirty="0"/>
              <a:t>Educate </a:t>
            </a:r>
            <a:r>
              <a:rPr lang="en-US" sz="3000" dirty="0"/>
              <a:t>- mental health resources</a:t>
            </a:r>
          </a:p>
          <a:p>
            <a:r>
              <a:rPr lang="en-US" sz="3000" b="1" dirty="0"/>
              <a:t>Navigate</a:t>
            </a:r>
          </a:p>
          <a:p>
            <a:endParaRPr lang="en-US" sz="3000" dirty="0"/>
          </a:p>
          <a:p>
            <a:pPr marL="0" indent="0">
              <a:buNone/>
            </a:pPr>
            <a:endParaRPr lang="en-US" sz="3000" dirty="0"/>
          </a:p>
          <a:p>
            <a:pPr marL="279082" lvl="1" indent="0">
              <a:buNone/>
            </a:pPr>
            <a:r>
              <a:rPr lang="en-US" sz="2800" dirty="0"/>
              <a:t> </a:t>
            </a:r>
          </a:p>
          <a:p>
            <a:pPr marL="0" indent="0">
              <a:buNone/>
            </a:pPr>
            <a:endParaRPr lang="en-US" sz="2600" dirty="0"/>
          </a:p>
          <a:p>
            <a:pPr marL="0" indent="0">
              <a:buNone/>
            </a:pPr>
            <a:r>
              <a:rPr lang="en-US" sz="2600" dirty="0"/>
              <a:t>Video: </a:t>
            </a:r>
            <a:r>
              <a:rPr lang="en-US" sz="2600" dirty="0">
                <a:hlinkClick r:id="rId3"/>
              </a:rPr>
              <a:t>MHC Navigator - Russell O’Brien</a:t>
            </a:r>
            <a:endParaRPr lang="en-US" sz="2600" dirty="0"/>
          </a:p>
        </p:txBody>
      </p:sp>
      <p:pic>
        <p:nvPicPr>
          <p:cNvPr id="8" name="Content Placeholder 3" descr="Mental Health Connect | Minneapolis MN">
            <a:extLst>
              <a:ext uri="{FF2B5EF4-FFF2-40B4-BE49-F238E27FC236}">
                <a16:creationId xmlns:a16="http://schemas.microsoft.com/office/drawing/2014/main" id="{02A9CB00-6FA4-A026-0574-BA9F1F60E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75612" y="1371600"/>
            <a:ext cx="2819401" cy="1655075"/>
          </a:xfrm>
          <a:prstGeom prst="rect">
            <a:avLst/>
          </a:prstGeom>
          <a:noFill/>
          <a:ln>
            <a:noFill/>
          </a:ln>
        </p:spPr>
      </p:pic>
      <p:graphicFrame>
        <p:nvGraphicFramePr>
          <p:cNvPr id="5" name="Table 5">
            <a:extLst>
              <a:ext uri="{FF2B5EF4-FFF2-40B4-BE49-F238E27FC236}">
                <a16:creationId xmlns:a16="http://schemas.microsoft.com/office/drawing/2014/main" id="{33A4476C-3C54-1EE9-E9AE-68DCD7495B00}"/>
              </a:ext>
            </a:extLst>
          </p:cNvPr>
          <p:cNvGraphicFramePr>
            <a:graphicFrameLocks noGrp="1"/>
          </p:cNvGraphicFramePr>
          <p:nvPr>
            <p:extLst>
              <p:ext uri="{D42A27DB-BD31-4B8C-83A1-F6EECF244321}">
                <p14:modId xmlns:p14="http://schemas.microsoft.com/office/powerpoint/2010/main" val="4185589910"/>
              </p:ext>
            </p:extLst>
          </p:nvPr>
        </p:nvGraphicFramePr>
        <p:xfrm>
          <a:off x="3351212" y="3570737"/>
          <a:ext cx="8125883" cy="1905000"/>
        </p:xfrm>
        <a:graphic>
          <a:graphicData uri="http://schemas.openxmlformats.org/drawingml/2006/table">
            <a:tbl>
              <a:tblPr firstRow="1" bandRow="1">
                <a:tableStyleId>{2D5ABB26-0587-4C30-8999-92F81FD0307C}</a:tableStyleId>
              </a:tblPr>
              <a:tblGrid>
                <a:gridCol w="8125883">
                  <a:extLst>
                    <a:ext uri="{9D8B030D-6E8A-4147-A177-3AD203B41FA5}">
                      <a16:colId xmlns:a16="http://schemas.microsoft.com/office/drawing/2014/main" val="3473178178"/>
                    </a:ext>
                  </a:extLst>
                </a:gridCol>
              </a:tblGrid>
              <a:tr h="1905000">
                <a:tc>
                  <a:txBody>
                    <a:bodyPr/>
                    <a:lstStyle/>
                    <a:p>
                      <a:endParaRPr lang="en-US" dirty="0"/>
                    </a:p>
                  </a:txBody>
                  <a:tcPr/>
                </a:tc>
                <a:extLst>
                  <a:ext uri="{0D108BD9-81ED-4DB2-BD59-A6C34878D82A}">
                    <a16:rowId xmlns:a16="http://schemas.microsoft.com/office/drawing/2014/main" val="2814451657"/>
                  </a:ext>
                </a:extLst>
              </a:tr>
            </a:tbl>
          </a:graphicData>
        </a:graphic>
      </p:graphicFrame>
      <p:graphicFrame>
        <p:nvGraphicFramePr>
          <p:cNvPr id="6" name="Table 8">
            <a:extLst>
              <a:ext uri="{FF2B5EF4-FFF2-40B4-BE49-F238E27FC236}">
                <a16:creationId xmlns:a16="http://schemas.microsoft.com/office/drawing/2014/main" id="{6FE8789C-DA42-F5BA-D5EE-9543501388CD}"/>
              </a:ext>
            </a:extLst>
          </p:cNvPr>
          <p:cNvGraphicFramePr>
            <a:graphicFrameLocks noGrp="1"/>
          </p:cNvGraphicFramePr>
          <p:nvPr>
            <p:extLst>
              <p:ext uri="{D42A27DB-BD31-4B8C-83A1-F6EECF244321}">
                <p14:modId xmlns:p14="http://schemas.microsoft.com/office/powerpoint/2010/main" val="2654122233"/>
              </p:ext>
            </p:extLst>
          </p:nvPr>
        </p:nvGraphicFramePr>
        <p:xfrm>
          <a:off x="2031471" y="3429000"/>
          <a:ext cx="8787341" cy="1828800"/>
        </p:xfrm>
        <a:graphic>
          <a:graphicData uri="http://schemas.openxmlformats.org/drawingml/2006/table">
            <a:tbl>
              <a:tblPr firstRow="1" bandRow="1">
                <a:tableStyleId>{2D5ABB26-0587-4C30-8999-92F81FD0307C}</a:tableStyleId>
              </a:tblPr>
              <a:tblGrid>
                <a:gridCol w="8787341">
                  <a:extLst>
                    <a:ext uri="{9D8B030D-6E8A-4147-A177-3AD203B41FA5}">
                      <a16:colId xmlns:a16="http://schemas.microsoft.com/office/drawing/2014/main" val="250973929"/>
                    </a:ext>
                  </a:extLst>
                </a:gridCol>
              </a:tblGrid>
              <a:tr h="1568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22222"/>
                          </a:solidFill>
                        </a:rPr>
                        <a:t>“</a:t>
                      </a:r>
                      <a:r>
                        <a:rPr lang="en-US" sz="2400" b="1" i="0" dirty="0">
                          <a:solidFill>
                            <a:srgbClr val="222222"/>
                          </a:solidFill>
                          <a:effectLst/>
                        </a:rPr>
                        <a:t>Reaching out to a Navigator is free, individualized, and confidential.</a:t>
                      </a:r>
                      <a:r>
                        <a:rPr lang="en-US" sz="2400" b="0" i="0" dirty="0">
                          <a:solidFill>
                            <a:srgbClr val="222222"/>
                          </a:solidFill>
                          <a:effectLst/>
                        </a:rPr>
                        <a:t> MHC navigators help remove barriers and complexity so that you can gain access to the right providers or resources for your unique situation.” </a:t>
                      </a:r>
                      <a:r>
                        <a:rPr lang="en-US" sz="2000" b="0" i="0" dirty="0">
                          <a:solidFill>
                            <a:srgbClr val="222222"/>
                          </a:solidFill>
                          <a:effectLst/>
                          <a:hlinkClick r:id="rId5"/>
                        </a:rPr>
                        <a:t>https://www.mhconnect.org/</a:t>
                      </a:r>
                      <a:endParaRPr lang="en-US" sz="2000" b="0" i="0" dirty="0">
                        <a:solidFill>
                          <a:srgbClr val="222222"/>
                        </a:solidFill>
                        <a:effectLst/>
                      </a:endParaRPr>
                    </a:p>
                    <a:p>
                      <a:endParaRPr lang="en-US" dirty="0"/>
                    </a:p>
                  </a:txBody>
                  <a:tcPr>
                    <a:solidFill>
                      <a:schemeClr val="accent2">
                        <a:lumMod val="40000"/>
                        <a:lumOff val="60000"/>
                      </a:schemeClr>
                    </a:solidFill>
                  </a:tcPr>
                </a:tc>
                <a:extLst>
                  <a:ext uri="{0D108BD9-81ED-4DB2-BD59-A6C34878D82A}">
                    <a16:rowId xmlns:a16="http://schemas.microsoft.com/office/drawing/2014/main" val="2691874703"/>
                  </a:ext>
                </a:extLst>
              </a:tr>
            </a:tbl>
          </a:graphicData>
        </a:graphic>
      </p:graphicFrame>
    </p:spTree>
    <p:extLst>
      <p:ext uri="{BB962C8B-B14F-4D97-AF65-F5344CB8AC3E}">
        <p14:creationId xmlns:p14="http://schemas.microsoft.com/office/powerpoint/2010/main" val="3735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026BF-119E-462F-937C-D2EBBCEEC07F}"/>
              </a:ext>
            </a:extLst>
          </p:cNvPr>
          <p:cNvSpPr>
            <a:spLocks noGrp="1"/>
          </p:cNvSpPr>
          <p:nvPr>
            <p:ph type="title"/>
          </p:nvPr>
        </p:nvSpPr>
        <p:spPr>
          <a:xfrm>
            <a:off x="1522414" y="533400"/>
            <a:ext cx="9601200" cy="609600"/>
          </a:xfrm>
        </p:spPr>
        <p:txBody>
          <a:bodyPr/>
          <a:lstStyle/>
          <a:p>
            <a:pPr algn="ctr"/>
            <a:r>
              <a:rPr lang="en-US" dirty="0"/>
              <a:t>Small Group Discussion</a:t>
            </a:r>
          </a:p>
        </p:txBody>
      </p:sp>
      <p:sp>
        <p:nvSpPr>
          <p:cNvPr id="6" name="Content Placeholder 5">
            <a:extLst>
              <a:ext uri="{FF2B5EF4-FFF2-40B4-BE49-F238E27FC236}">
                <a16:creationId xmlns:a16="http://schemas.microsoft.com/office/drawing/2014/main" id="{EB44A561-1A8E-4988-8849-61B3946830DE}"/>
              </a:ext>
            </a:extLst>
          </p:cNvPr>
          <p:cNvSpPr>
            <a:spLocks noGrp="1"/>
          </p:cNvSpPr>
          <p:nvPr>
            <p:ph idx="1"/>
          </p:nvPr>
        </p:nvSpPr>
        <p:spPr>
          <a:xfrm>
            <a:off x="1522414" y="1295400"/>
            <a:ext cx="9601200" cy="3505200"/>
          </a:xfrm>
        </p:spPr>
        <p:txBody>
          <a:bodyPr/>
          <a:lstStyle/>
          <a:p>
            <a:pPr marL="514350" marR="0" lvl="0" indent="-514350">
              <a:spcBef>
                <a:spcPts val="0"/>
              </a:spcBef>
              <a:spcAft>
                <a:spcPts val="0"/>
              </a:spcAft>
              <a:buFont typeface="+mj-lt"/>
              <a:buAutoNum type="arabicPeriod"/>
            </a:pPr>
            <a:r>
              <a:rPr lang="en-US" sz="2800" dirty="0">
                <a:solidFill>
                  <a:srgbClr val="212121"/>
                </a:solidFill>
                <a:effectLst/>
                <a:ea typeface="Times New Roman" panose="02020603050405020304" pitchFamily="18" charset="0"/>
              </a:rPr>
              <a:t>Describe a barrier experienced in trying to access good mental health care.</a:t>
            </a:r>
          </a:p>
          <a:p>
            <a:pPr marL="0" marR="0" lvl="0" indent="0">
              <a:spcBef>
                <a:spcPts val="0"/>
              </a:spcBef>
              <a:spcAft>
                <a:spcPts val="0"/>
              </a:spcAft>
              <a:buNone/>
            </a:pPr>
            <a:endParaRPr lang="en-US" sz="2800" dirty="0">
              <a:effectLst/>
              <a:ea typeface="Times New Roman" panose="02020603050405020304" pitchFamily="18" charset="0"/>
            </a:endParaRPr>
          </a:p>
          <a:p>
            <a:pPr marL="514350" marR="0" lvl="0" indent="-514350">
              <a:spcBef>
                <a:spcPts val="0"/>
              </a:spcBef>
              <a:spcAft>
                <a:spcPts val="0"/>
              </a:spcAft>
              <a:buAutoNum type="arabicPeriod" startAt="2"/>
            </a:pPr>
            <a:r>
              <a:rPr lang="en-US" sz="2800" dirty="0">
                <a:solidFill>
                  <a:srgbClr val="212121"/>
                </a:solidFill>
                <a:effectLst/>
                <a:ea typeface="Times New Roman" panose="02020603050405020304" pitchFamily="18" charset="0"/>
              </a:rPr>
              <a:t>What are possible actions for responding to that barrier?</a:t>
            </a:r>
            <a:endParaRPr lang="en-US" sz="2800" dirty="0">
              <a:ea typeface="Times New Roman" panose="02020603050405020304" pitchFamily="18" charset="0"/>
            </a:endParaRPr>
          </a:p>
          <a:p>
            <a:pPr marL="514350" marR="0" lvl="0" indent="-514350">
              <a:spcBef>
                <a:spcPts val="0"/>
              </a:spcBef>
              <a:spcAft>
                <a:spcPts val="0"/>
              </a:spcAft>
              <a:buAutoNum type="arabicPeriod" startAt="2"/>
            </a:pPr>
            <a:endParaRPr lang="en-US" sz="2800" dirty="0">
              <a:solidFill>
                <a:srgbClr val="212121"/>
              </a:solidFill>
              <a:effectLst/>
              <a:ea typeface="Times New Roman" panose="02020603050405020304" pitchFamily="18" charset="0"/>
            </a:endParaRPr>
          </a:p>
          <a:p>
            <a:pPr marL="514350" marR="0" lvl="0" indent="-514350">
              <a:spcBef>
                <a:spcPts val="0"/>
              </a:spcBef>
              <a:spcAft>
                <a:spcPts val="0"/>
              </a:spcAft>
              <a:buAutoNum type="arabicPeriod" startAt="2"/>
            </a:pPr>
            <a:r>
              <a:rPr lang="en-US" sz="2800" dirty="0">
                <a:solidFill>
                  <a:srgbClr val="212121"/>
                </a:solidFill>
                <a:effectLst/>
                <a:ea typeface="Times New Roman" panose="02020603050405020304" pitchFamily="18" charset="0"/>
              </a:rPr>
              <a:t>What could you do to advocate for getting effective mental health services? </a:t>
            </a:r>
            <a:endParaRPr lang="en-US" sz="2800" dirty="0">
              <a:effectLst/>
              <a:ea typeface="Times New Roman" panose="02020603050405020304" pitchFamily="18" charset="0"/>
            </a:endParaRPr>
          </a:p>
          <a:p>
            <a:pPr marL="0" indent="0">
              <a:buNone/>
            </a:pPr>
            <a:endParaRPr lang="en-US" dirty="0"/>
          </a:p>
        </p:txBody>
      </p:sp>
      <p:pic>
        <p:nvPicPr>
          <p:cNvPr id="8" name="Picture 7">
            <a:extLst>
              <a:ext uri="{FF2B5EF4-FFF2-40B4-BE49-F238E27FC236}">
                <a16:creationId xmlns:a16="http://schemas.microsoft.com/office/drawing/2014/main" id="{5FAEDB73-475D-4458-8B16-CC5E6294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212" y="3788470"/>
            <a:ext cx="2148695" cy="2329060"/>
          </a:xfrm>
          <a:prstGeom prst="rect">
            <a:avLst/>
          </a:prstGeom>
        </p:spPr>
      </p:pic>
    </p:spTree>
    <p:extLst>
      <p:ext uri="{BB962C8B-B14F-4D97-AF65-F5344CB8AC3E}">
        <p14:creationId xmlns:p14="http://schemas.microsoft.com/office/powerpoint/2010/main" val="220111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D1F1-2731-4225-86EF-D701E2A1D058}"/>
              </a:ext>
            </a:extLst>
          </p:cNvPr>
          <p:cNvSpPr>
            <a:spLocks noGrp="1"/>
          </p:cNvSpPr>
          <p:nvPr>
            <p:ph type="title"/>
          </p:nvPr>
        </p:nvSpPr>
        <p:spPr>
          <a:xfrm>
            <a:off x="684212" y="4114800"/>
            <a:ext cx="3428999" cy="1295400"/>
          </a:xfrm>
        </p:spPr>
        <p:txBody>
          <a:bodyPr>
            <a:normAutofit/>
          </a:bodyPr>
          <a:lstStyle/>
          <a:p>
            <a:endParaRPr lang="en-US" dirty="0"/>
          </a:p>
        </p:txBody>
      </p:sp>
      <p:sp>
        <p:nvSpPr>
          <p:cNvPr id="4" name="Content Placeholder 3">
            <a:extLst>
              <a:ext uri="{FF2B5EF4-FFF2-40B4-BE49-F238E27FC236}">
                <a16:creationId xmlns:a16="http://schemas.microsoft.com/office/drawing/2014/main" id="{55CEF773-1F92-4990-8AF6-95A506719FD6}"/>
              </a:ext>
            </a:extLst>
          </p:cNvPr>
          <p:cNvSpPr>
            <a:spLocks noGrp="1"/>
          </p:cNvSpPr>
          <p:nvPr>
            <p:ph idx="1"/>
          </p:nvPr>
        </p:nvSpPr>
        <p:spPr>
          <a:xfrm>
            <a:off x="5103812" y="838200"/>
            <a:ext cx="6248401" cy="5562600"/>
          </a:xfrm>
        </p:spPr>
        <p:txBody>
          <a:bodyPr>
            <a:normAutofit/>
          </a:bodyPr>
          <a:lstStyle/>
          <a:p>
            <a:pPr marL="0" indent="0">
              <a:buNone/>
            </a:pPr>
            <a:r>
              <a:rPr lang="en-US" sz="2800" i="1" dirty="0"/>
              <a:t>Publications</a:t>
            </a:r>
          </a:p>
          <a:p>
            <a:pPr marL="0" indent="0">
              <a:buNone/>
            </a:pPr>
            <a:r>
              <a:rPr lang="en-US" sz="2400" dirty="0"/>
              <a:t>Website: </a:t>
            </a:r>
            <a:r>
              <a:rPr lang="en-US" sz="2400" dirty="0">
                <a:hlinkClick r:id="rId3"/>
              </a:rPr>
              <a:t>Family Stories of Bipolar Disorder</a:t>
            </a:r>
            <a:endParaRPr lang="en-US" sz="2400" dirty="0"/>
          </a:p>
          <a:p>
            <a:pPr marL="0" indent="0">
              <a:buNone/>
            </a:pPr>
            <a:r>
              <a:rPr lang="en-US" sz="2400" dirty="0"/>
              <a:t>Two articles</a:t>
            </a:r>
          </a:p>
          <a:p>
            <a:pPr lvl="1">
              <a:buFont typeface="Wingdings" panose="05000000000000000000" pitchFamily="2" charset="2"/>
              <a:buChar char="§"/>
            </a:pPr>
            <a:r>
              <a:rPr lang="en-US" sz="2400" dirty="0">
                <a:hlinkClick r:id="rId4"/>
              </a:rPr>
              <a:t>Family Perspectives of Healthcare for Relatives Living with a Mental Illness</a:t>
            </a:r>
            <a:endParaRPr lang="en-US" sz="2400" dirty="0"/>
          </a:p>
          <a:p>
            <a:pPr marL="279082" lvl="1" indent="0">
              <a:buNone/>
            </a:pPr>
            <a:endParaRPr lang="en-US" sz="2400" dirty="0"/>
          </a:p>
          <a:p>
            <a:pPr lvl="1">
              <a:buFont typeface="Wingdings" panose="05000000000000000000" pitchFamily="2" charset="2"/>
              <a:buChar char="§"/>
            </a:pPr>
            <a:r>
              <a:rPr lang="en-US" sz="2400" dirty="0">
                <a:hlinkClick r:id="rId5"/>
              </a:rPr>
              <a:t>Speaking Up: How Family Members Advocate for Relatives Living with a Mental Illness</a:t>
            </a:r>
            <a:endParaRPr lang="en-US" sz="2400" dirty="0"/>
          </a:p>
          <a:p>
            <a:pPr marL="0" indent="0">
              <a:buNone/>
            </a:pPr>
            <a:r>
              <a:rPr lang="en-US" sz="2400" dirty="0"/>
              <a:t>Book</a:t>
            </a:r>
          </a:p>
          <a:p>
            <a:pPr lvl="1">
              <a:buFont typeface="Wingdings" panose="05000000000000000000" pitchFamily="2" charset="2"/>
              <a:buChar char="§"/>
            </a:pPr>
            <a:r>
              <a:rPr lang="en-US" sz="2200" i="1" dirty="0"/>
              <a:t>Journey Through the Mental Illness Maze: How Families Find Hope and Acceptance </a:t>
            </a:r>
          </a:p>
          <a:p>
            <a:pPr>
              <a:lnSpc>
                <a:spcPct val="107000"/>
              </a:lnSpc>
              <a:spcBef>
                <a:spcPts val="0"/>
              </a:spcBef>
              <a:spcAft>
                <a:spcPts val="600"/>
              </a:spcAft>
              <a:buFont typeface="Wingdings" panose="05000000000000000000" pitchFamily="2" charset="2"/>
              <a:buChar char="§"/>
            </a:pPr>
            <a:endParaRPr lang="en-US" sz="2400" i="1" dirty="0">
              <a:effectLst/>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en-US" dirty="0"/>
          </a:p>
        </p:txBody>
      </p:sp>
      <p:pic>
        <p:nvPicPr>
          <p:cNvPr id="8" name="Picture 7">
            <a:extLst>
              <a:ext uri="{FF2B5EF4-FFF2-40B4-BE49-F238E27FC236}">
                <a16:creationId xmlns:a16="http://schemas.microsoft.com/office/drawing/2014/main" id="{526F6753-3124-46D3-98BD-CA030047F5C1}"/>
              </a:ext>
            </a:extLst>
          </p:cNvPr>
          <p:cNvPicPr>
            <a:picLocks noChangeAspect="1"/>
          </p:cNvPicPr>
          <p:nvPr/>
        </p:nvPicPr>
        <p:blipFill>
          <a:blip r:embed="rId6"/>
          <a:stretch>
            <a:fillRect/>
          </a:stretch>
        </p:blipFill>
        <p:spPr>
          <a:xfrm>
            <a:off x="489103" y="750147"/>
            <a:ext cx="3428999" cy="5069266"/>
          </a:xfrm>
          <a:prstGeom prst="rect">
            <a:avLst/>
          </a:prstGeom>
        </p:spPr>
      </p:pic>
    </p:spTree>
    <p:extLst>
      <p:ext uri="{BB962C8B-B14F-4D97-AF65-F5344CB8AC3E}">
        <p14:creationId xmlns:p14="http://schemas.microsoft.com/office/powerpoint/2010/main" val="167623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518B-1C1E-4112-A967-24A0EC7EC8A6}"/>
              </a:ext>
            </a:extLst>
          </p:cNvPr>
          <p:cNvSpPr>
            <a:spLocks noGrp="1"/>
          </p:cNvSpPr>
          <p:nvPr>
            <p:ph type="title"/>
          </p:nvPr>
        </p:nvSpPr>
        <p:spPr>
          <a:xfrm>
            <a:off x="1522414" y="533400"/>
            <a:ext cx="9601200" cy="914400"/>
          </a:xfrm>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850CEA08-AB9A-4D5B-A9AE-88693EDDEE00}"/>
              </a:ext>
            </a:extLst>
          </p:cNvPr>
          <p:cNvSpPr>
            <a:spLocks noGrp="1"/>
          </p:cNvSpPr>
          <p:nvPr>
            <p:ph idx="1"/>
          </p:nvPr>
        </p:nvSpPr>
        <p:spPr>
          <a:xfrm>
            <a:off x="1674812" y="2590800"/>
            <a:ext cx="6553200" cy="1447800"/>
          </a:xfrm>
        </p:spPr>
        <p:txBody>
          <a:bodyPr>
            <a:normAutofit/>
          </a:bodyPr>
          <a:lstStyle/>
          <a:p>
            <a:pPr marL="0" indent="0">
              <a:buNone/>
            </a:pPr>
            <a:r>
              <a:rPr lang="en-US" sz="2400" dirty="0"/>
              <a:t>Email  </a:t>
            </a:r>
            <a:r>
              <a:rPr lang="en-US" sz="2400" dirty="0">
                <a:hlinkClick r:id="rId3"/>
              </a:rPr>
              <a:t>m-schaffer@bethel.edu</a:t>
            </a:r>
            <a:endParaRPr lang="en-US" sz="2400" dirty="0"/>
          </a:p>
          <a:p>
            <a:pPr marL="0" indent="0">
              <a:buNone/>
            </a:pPr>
            <a:r>
              <a:rPr lang="en-US" sz="2400"/>
              <a:t>Website  </a:t>
            </a:r>
            <a:r>
              <a:rPr lang="en-US" sz="2400" dirty="0">
                <a:hlinkClick r:id="rId4"/>
              </a:rPr>
              <a:t>Family stories of bipolar disorder</a:t>
            </a:r>
            <a:endParaRPr lang="en-US" sz="2400" dirty="0"/>
          </a:p>
        </p:txBody>
      </p:sp>
      <p:pic>
        <p:nvPicPr>
          <p:cNvPr id="4" name="Content Placeholder 5">
            <a:extLst>
              <a:ext uri="{FF2B5EF4-FFF2-40B4-BE49-F238E27FC236}">
                <a16:creationId xmlns:a16="http://schemas.microsoft.com/office/drawing/2014/main" id="{B1564477-8EA6-4B26-94B8-84D065905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15" y="2016280"/>
            <a:ext cx="2819399" cy="2825439"/>
          </a:xfrm>
          <a:prstGeom prst="rect">
            <a:avLst/>
          </a:prstGeom>
        </p:spPr>
      </p:pic>
    </p:spTree>
    <p:extLst>
      <p:ext uri="{BB962C8B-B14F-4D97-AF65-F5344CB8AC3E}">
        <p14:creationId xmlns:p14="http://schemas.microsoft.com/office/powerpoint/2010/main" val="2794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066800"/>
            <a:ext cx="3276599" cy="1219200"/>
          </a:xfrm>
        </p:spPr>
        <p:txBody>
          <a:bodyPr/>
          <a:lstStyle/>
          <a:p>
            <a:r>
              <a:rPr lang="en-US" dirty="0"/>
              <a:t>About me . . .</a:t>
            </a:r>
          </a:p>
        </p:txBody>
      </p:sp>
      <p:sp>
        <p:nvSpPr>
          <p:cNvPr id="4" name="Text Placeholder 3"/>
          <p:cNvSpPr>
            <a:spLocks noGrp="1"/>
          </p:cNvSpPr>
          <p:nvPr>
            <p:ph type="body" sz="half" idx="2"/>
          </p:nvPr>
        </p:nvSpPr>
        <p:spPr>
          <a:xfrm>
            <a:off x="836613" y="3657600"/>
            <a:ext cx="3276599" cy="2362200"/>
          </a:xfrm>
        </p:spPr>
        <p:txBody>
          <a:bodyPr/>
          <a:lstStyle/>
          <a:p>
            <a:endParaRPr lang="en-US" dirty="0"/>
          </a:p>
        </p:txBody>
      </p:sp>
      <p:pic>
        <p:nvPicPr>
          <p:cNvPr id="6" name="Content Placeholder 5">
            <a:extLst>
              <a:ext uri="{FF2B5EF4-FFF2-40B4-BE49-F238E27FC236}">
                <a16:creationId xmlns:a16="http://schemas.microsoft.com/office/drawing/2014/main" id="{A65B75CB-64D1-41A1-8CD5-BDCF904499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0412" y="2640489"/>
            <a:ext cx="2819399" cy="2825439"/>
          </a:xfrm>
        </p:spPr>
      </p:pic>
      <p:sp>
        <p:nvSpPr>
          <p:cNvPr id="7" name="TextBox 6">
            <a:extLst>
              <a:ext uri="{FF2B5EF4-FFF2-40B4-BE49-F238E27FC236}">
                <a16:creationId xmlns:a16="http://schemas.microsoft.com/office/drawing/2014/main" id="{B44BA032-2CB2-4DEE-8F5F-BD39353DDAA9}"/>
              </a:ext>
            </a:extLst>
          </p:cNvPr>
          <p:cNvSpPr txBox="1"/>
          <p:nvPr/>
        </p:nvSpPr>
        <p:spPr>
          <a:xfrm>
            <a:off x="4494212" y="914400"/>
            <a:ext cx="7315200" cy="4924425"/>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en-US" sz="2400" dirty="0"/>
              <a:t>Professor of Nursing Emerita - Bethel University</a:t>
            </a:r>
          </a:p>
          <a:p>
            <a:pPr marL="342900" indent="-342900">
              <a:spcBef>
                <a:spcPts val="600"/>
              </a:spcBef>
              <a:spcAft>
                <a:spcPts val="600"/>
              </a:spcAft>
              <a:buFont typeface="Wingdings" panose="05000000000000000000" pitchFamily="2" charset="2"/>
              <a:buChar char="Ø"/>
            </a:pPr>
            <a:r>
              <a:rPr lang="en-US" sz="2400" dirty="0"/>
              <a:t>Family to Family teacher for National Alliance on Mental Illness </a:t>
            </a:r>
          </a:p>
          <a:p>
            <a:pPr marL="342900" indent="-342900">
              <a:spcBef>
                <a:spcPts val="600"/>
              </a:spcBef>
              <a:spcAft>
                <a:spcPts val="600"/>
              </a:spcAft>
              <a:buFont typeface="Wingdings" panose="05000000000000000000" pitchFamily="2" charset="2"/>
              <a:buChar char="Ø"/>
            </a:pPr>
            <a:r>
              <a:rPr lang="en-US" sz="2400" dirty="0"/>
              <a:t>Hennepin County Adult Mental Health Advisory Council (6 years)</a:t>
            </a:r>
          </a:p>
          <a:p>
            <a:pPr marL="342900" indent="-342900">
              <a:spcBef>
                <a:spcPts val="600"/>
              </a:spcBef>
              <a:spcAft>
                <a:spcPts val="600"/>
              </a:spcAft>
              <a:buFont typeface="Wingdings" panose="05000000000000000000" pitchFamily="2" charset="2"/>
              <a:buChar char="Ø"/>
            </a:pPr>
            <a:r>
              <a:rPr lang="en-US" sz="2400" dirty="0"/>
              <a:t>Ambassador with Mental Health Connect and All Saints Lutheran Church</a:t>
            </a:r>
          </a:p>
          <a:p>
            <a:pPr marL="342900" indent="-342900">
              <a:spcBef>
                <a:spcPts val="600"/>
              </a:spcBef>
              <a:spcAft>
                <a:spcPts val="600"/>
              </a:spcAft>
              <a:buFont typeface="Wingdings" panose="05000000000000000000" pitchFamily="2" charset="2"/>
              <a:buChar char="Ø"/>
            </a:pPr>
            <a:r>
              <a:rPr lang="en-US" sz="2400" dirty="0"/>
              <a:t>Parent of an adult daughter living with bipolar disorder</a:t>
            </a:r>
          </a:p>
          <a:p>
            <a:pPr marL="342900" indent="-342900">
              <a:spcBef>
                <a:spcPts val="600"/>
              </a:spcBef>
              <a:spcAft>
                <a:spcPts val="600"/>
              </a:spcAft>
              <a:buFont typeface="Wingdings" panose="05000000000000000000" pitchFamily="2" charset="2"/>
              <a:buChar char="Ø"/>
            </a:pPr>
            <a:r>
              <a:rPr lang="en-US" sz="2400" dirty="0"/>
              <a:t>Author of </a:t>
            </a:r>
            <a:r>
              <a:rPr lang="en-US" sz="2400" i="1" dirty="0"/>
              <a:t>Journey Through the Mental Illness Maze: How Families Find Hope and Acceptance</a:t>
            </a: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B3C15B-5672-ACD8-B8B1-D2CB3C251F95}"/>
              </a:ext>
            </a:extLst>
          </p:cNvPr>
          <p:cNvSpPr>
            <a:spLocks noGrp="1"/>
          </p:cNvSpPr>
          <p:nvPr>
            <p:ph type="title"/>
          </p:nvPr>
        </p:nvSpPr>
        <p:spPr>
          <a:xfrm>
            <a:off x="912812" y="533400"/>
            <a:ext cx="10210802" cy="685800"/>
          </a:xfrm>
        </p:spPr>
        <p:txBody>
          <a:bodyPr/>
          <a:lstStyle/>
          <a:p>
            <a:r>
              <a:rPr lang="en-US" dirty="0"/>
              <a:t>My Story</a:t>
            </a:r>
          </a:p>
        </p:txBody>
      </p:sp>
      <p:sp>
        <p:nvSpPr>
          <p:cNvPr id="6" name="Content Placeholder 5">
            <a:extLst>
              <a:ext uri="{FF2B5EF4-FFF2-40B4-BE49-F238E27FC236}">
                <a16:creationId xmlns:a16="http://schemas.microsoft.com/office/drawing/2014/main" id="{EF910AC7-BC18-13BE-C896-ED8D8A07EE10}"/>
              </a:ext>
            </a:extLst>
          </p:cNvPr>
          <p:cNvSpPr>
            <a:spLocks noGrp="1"/>
          </p:cNvSpPr>
          <p:nvPr>
            <p:ph idx="1"/>
          </p:nvPr>
        </p:nvSpPr>
        <p:spPr>
          <a:xfrm>
            <a:off x="989012" y="1447800"/>
            <a:ext cx="10668000" cy="4572000"/>
          </a:xfrm>
        </p:spPr>
        <p:txBody>
          <a:bodyPr>
            <a:normAutofit/>
          </a:bodyPr>
          <a:lstStyle/>
          <a:p>
            <a:r>
              <a:rPr lang="en-US" sz="2400" dirty="0"/>
              <a:t>My daughter lives with bipolar disorder</a:t>
            </a:r>
          </a:p>
          <a:p>
            <a:r>
              <a:rPr lang="en-US" sz="2400" dirty="0"/>
              <a:t>For my daughter - repeated episodes and hospitalizations for over 20 years</a:t>
            </a:r>
          </a:p>
          <a:p>
            <a:r>
              <a:rPr lang="en-US" sz="2400" dirty="0"/>
              <a:t>For me - Crisis….Coping….Advocacy </a:t>
            </a:r>
          </a:p>
          <a:p>
            <a:r>
              <a:rPr lang="en-US" sz="2400" dirty="0"/>
              <a:t>Acceptance</a:t>
            </a:r>
          </a:p>
          <a:p>
            <a:r>
              <a:rPr lang="en-US" sz="2400" dirty="0"/>
              <a:t>System challenges – staff changes, finding housing</a:t>
            </a:r>
          </a:p>
          <a:p>
            <a:r>
              <a:rPr lang="en-US" sz="2400" dirty="0"/>
              <a:t>Finding my voice and using it</a:t>
            </a:r>
          </a:p>
          <a:p>
            <a:r>
              <a:rPr lang="en-US" sz="2400" dirty="0"/>
              <a:t>My daughter is living well</a:t>
            </a:r>
          </a:p>
        </p:txBody>
      </p:sp>
      <p:pic>
        <p:nvPicPr>
          <p:cNvPr id="7" name="Picture 6" descr="A Detailed Guide on Bipolar Disorder">
            <a:extLst>
              <a:ext uri="{FF2B5EF4-FFF2-40B4-BE49-F238E27FC236}">
                <a16:creationId xmlns:a16="http://schemas.microsoft.com/office/drawing/2014/main" id="{66D79BB0-82EF-7599-53AB-3F437CD202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212" y="228600"/>
            <a:ext cx="2263476" cy="1699687"/>
          </a:xfrm>
          <a:prstGeom prst="rect">
            <a:avLst/>
          </a:prstGeom>
          <a:noFill/>
          <a:ln>
            <a:noFill/>
          </a:ln>
        </p:spPr>
      </p:pic>
      <p:pic>
        <p:nvPicPr>
          <p:cNvPr id="3" name="Picture 2" descr="Good life (35917) Free EPS, SVG Download / 4 Vector">
            <a:extLst>
              <a:ext uri="{FF2B5EF4-FFF2-40B4-BE49-F238E27FC236}">
                <a16:creationId xmlns:a16="http://schemas.microsoft.com/office/drawing/2014/main" id="{278BC456-30CF-C9F4-DEF8-9C6E8BEB3F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4212" y="3434499"/>
            <a:ext cx="2674620" cy="2674620"/>
          </a:xfrm>
          <a:prstGeom prst="rect">
            <a:avLst/>
          </a:prstGeom>
          <a:noFill/>
          <a:ln>
            <a:noFill/>
          </a:ln>
        </p:spPr>
      </p:pic>
    </p:spTree>
    <p:extLst>
      <p:ext uri="{BB962C8B-B14F-4D97-AF65-F5344CB8AC3E}">
        <p14:creationId xmlns:p14="http://schemas.microsoft.com/office/powerpoint/2010/main" val="281751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6790-EAC3-4DF3-8E23-9108D70D1316}"/>
              </a:ext>
            </a:extLst>
          </p:cNvPr>
          <p:cNvSpPr>
            <a:spLocks noGrp="1"/>
          </p:cNvSpPr>
          <p:nvPr>
            <p:ph type="title"/>
          </p:nvPr>
        </p:nvSpPr>
        <p:spPr>
          <a:xfrm>
            <a:off x="1522414" y="533400"/>
            <a:ext cx="9601200" cy="762000"/>
          </a:xfrm>
        </p:spPr>
        <p:txBody>
          <a:bodyPr/>
          <a:lstStyle/>
          <a:p>
            <a:pPr algn="ctr"/>
            <a:r>
              <a:rPr lang="en-US" dirty="0"/>
              <a:t>Barriers to Good Mental Healthcare</a:t>
            </a:r>
          </a:p>
        </p:txBody>
      </p:sp>
      <p:sp>
        <p:nvSpPr>
          <p:cNvPr id="3" name="Content Placeholder 2">
            <a:extLst>
              <a:ext uri="{FF2B5EF4-FFF2-40B4-BE49-F238E27FC236}">
                <a16:creationId xmlns:a16="http://schemas.microsoft.com/office/drawing/2014/main" id="{EA8FDA34-AF31-4687-B073-9E2415BE4195}"/>
              </a:ext>
            </a:extLst>
          </p:cNvPr>
          <p:cNvSpPr>
            <a:spLocks noGrp="1"/>
          </p:cNvSpPr>
          <p:nvPr>
            <p:ph idx="1"/>
          </p:nvPr>
        </p:nvSpPr>
        <p:spPr>
          <a:xfrm>
            <a:off x="1522414" y="1524000"/>
            <a:ext cx="9601200" cy="4495800"/>
          </a:xfrm>
        </p:spPr>
        <p:txBody>
          <a:bodyPr>
            <a:normAutofit/>
          </a:bodyPr>
          <a:lstStyle/>
          <a:p>
            <a:r>
              <a:rPr lang="en-US" sz="2400" dirty="0"/>
              <a:t>Stigma/discrimination</a:t>
            </a:r>
          </a:p>
          <a:p>
            <a:r>
              <a:rPr lang="en-US" sz="2400" dirty="0"/>
              <a:t>Poor communication skills of mental health staff</a:t>
            </a:r>
          </a:p>
          <a:p>
            <a:pPr lvl="1"/>
            <a:r>
              <a:rPr lang="en-US" sz="2200" dirty="0"/>
              <a:t>Inadequate information sharing</a:t>
            </a:r>
          </a:p>
          <a:p>
            <a:pPr lvl="1"/>
            <a:r>
              <a:rPr lang="en-US" sz="2200" dirty="0"/>
              <a:t>Health information privacy rules</a:t>
            </a:r>
          </a:p>
          <a:p>
            <a:pPr lvl="1"/>
            <a:r>
              <a:rPr lang="en-US" sz="2200" dirty="0"/>
              <a:t>Lack of clarity about role </a:t>
            </a:r>
          </a:p>
          <a:p>
            <a:r>
              <a:rPr lang="en-US" sz="2400" dirty="0"/>
              <a:t>Lack of patient and family education</a:t>
            </a:r>
          </a:p>
          <a:p>
            <a:r>
              <a:rPr lang="en-US" sz="2400" dirty="0"/>
              <a:t>Non-involvement of caregiver in treatment plan</a:t>
            </a:r>
          </a:p>
          <a:p>
            <a:endParaRPr lang="en-US" sz="2400" dirty="0"/>
          </a:p>
        </p:txBody>
      </p:sp>
      <p:pic>
        <p:nvPicPr>
          <p:cNvPr id="4" name="Picture 2" descr="barrier | meaning of barrier in Longman Dictionary of Contemporary English  | LDOCE">
            <a:extLst>
              <a:ext uri="{FF2B5EF4-FFF2-40B4-BE49-F238E27FC236}">
                <a16:creationId xmlns:a16="http://schemas.microsoft.com/office/drawing/2014/main" id="{AA764723-5EB4-4CCE-B0A4-FA3BA69FE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5527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1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75E963-A6FE-4FC1-856F-2D0F97C58E0E}"/>
              </a:ext>
            </a:extLst>
          </p:cNvPr>
          <p:cNvSpPr>
            <a:spLocks noGrp="1"/>
          </p:cNvSpPr>
          <p:nvPr>
            <p:ph type="title"/>
          </p:nvPr>
        </p:nvSpPr>
        <p:spPr>
          <a:xfrm>
            <a:off x="1522414" y="381000"/>
            <a:ext cx="9601200" cy="838200"/>
          </a:xfrm>
        </p:spPr>
        <p:txBody>
          <a:bodyPr/>
          <a:lstStyle/>
          <a:p>
            <a:pPr algn="ctr"/>
            <a:r>
              <a:rPr lang="en-US" dirty="0"/>
              <a:t>Negative Impact of Stigma/Discrimination</a:t>
            </a:r>
          </a:p>
        </p:txBody>
      </p:sp>
      <p:sp>
        <p:nvSpPr>
          <p:cNvPr id="6" name="Content Placeholder 5">
            <a:extLst>
              <a:ext uri="{FF2B5EF4-FFF2-40B4-BE49-F238E27FC236}">
                <a16:creationId xmlns:a16="http://schemas.microsoft.com/office/drawing/2014/main" id="{E436C7A7-8744-4311-B054-A707743D94C5}"/>
              </a:ext>
            </a:extLst>
          </p:cNvPr>
          <p:cNvSpPr>
            <a:spLocks noGrp="1"/>
          </p:cNvSpPr>
          <p:nvPr>
            <p:ph idx="1"/>
          </p:nvPr>
        </p:nvSpPr>
        <p:spPr>
          <a:xfrm>
            <a:off x="1065212" y="1447800"/>
            <a:ext cx="10058402" cy="4572000"/>
          </a:xfrm>
        </p:spPr>
        <p:txBody>
          <a:bodyPr>
            <a:normAutofit lnSpcReduction="10000"/>
          </a:bodyPr>
          <a:lstStyle/>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Reluctance to seek help, which results in delayed treatment</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Isolation due to a lack of understanding</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Reduced opportunities for employment, school, social activities, and housing</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Bullying or harassment</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Inadequate health insurance for covering treatment </a:t>
            </a:r>
            <a:endParaRPr lang="en-US" sz="2400" dirty="0">
              <a:effectLst/>
              <a:ea typeface="Calibri" panose="020F0502020204030204" pitchFamily="34" charset="0"/>
              <a:cs typeface="Times New Roman" panose="02020603050405020304" pitchFamily="18" charset="0"/>
            </a:endParaRPr>
          </a:p>
          <a:p>
            <a:pPr marR="0" lvl="0">
              <a:lnSpc>
                <a:spcPct val="115000"/>
              </a:lnSpc>
              <a:spcBef>
                <a:spcPts val="600"/>
              </a:spcBef>
              <a:spcAft>
                <a:spcPts val="600"/>
              </a:spcAft>
              <a:buSzPts val="1000"/>
              <a:buFont typeface="Wingdings" panose="05000000000000000000" pitchFamily="2" charset="2"/>
              <a:buChar char="Ø"/>
              <a:tabLst>
                <a:tab pos="914400" algn="l"/>
              </a:tabLst>
            </a:pPr>
            <a:r>
              <a:rPr lang="en-US" sz="2400" dirty="0">
                <a:solidFill>
                  <a:srgbClr val="000000"/>
                </a:solidFill>
                <a:effectLst/>
                <a:ea typeface="Times New Roman" panose="02020603050405020304" pitchFamily="18" charset="0"/>
                <a:cs typeface="Times New Roman" panose="02020603050405020304" pitchFamily="18" charset="0"/>
              </a:rPr>
              <a:t>The belief that the situation cannot be improved     </a:t>
            </a:r>
            <a:endParaRPr lang="en-US" sz="2400" dirty="0">
              <a:effectLst/>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Mayo Clinic, 2017</a:t>
            </a:r>
          </a:p>
        </p:txBody>
      </p:sp>
      <p:pic>
        <p:nvPicPr>
          <p:cNvPr id="9" name="Picture 8" descr="Let's talk about mental health | Baystate Health">
            <a:extLst>
              <a:ext uri="{FF2B5EF4-FFF2-40B4-BE49-F238E27FC236}">
                <a16:creationId xmlns:a16="http://schemas.microsoft.com/office/drawing/2014/main" id="{3EB7D61F-6FBE-4919-8DEF-D993E7AC55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1412" y="4267200"/>
            <a:ext cx="3220720" cy="1691574"/>
          </a:xfrm>
          <a:prstGeom prst="rect">
            <a:avLst/>
          </a:prstGeom>
          <a:noFill/>
          <a:ln>
            <a:noFill/>
          </a:ln>
        </p:spPr>
      </p:pic>
    </p:spTree>
    <p:extLst>
      <p:ext uri="{BB962C8B-B14F-4D97-AF65-F5344CB8AC3E}">
        <p14:creationId xmlns:p14="http://schemas.microsoft.com/office/powerpoint/2010/main" val="356845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A60A-E6A6-4FAF-995B-1B116A66CC0D}"/>
              </a:ext>
            </a:extLst>
          </p:cNvPr>
          <p:cNvSpPr>
            <a:spLocks noGrp="1"/>
          </p:cNvSpPr>
          <p:nvPr>
            <p:ph type="title"/>
          </p:nvPr>
        </p:nvSpPr>
        <p:spPr>
          <a:xfrm>
            <a:off x="1522414" y="533400"/>
            <a:ext cx="9601200" cy="685800"/>
          </a:xfrm>
        </p:spPr>
        <p:txBody>
          <a:bodyPr/>
          <a:lstStyle/>
          <a:p>
            <a:pPr algn="ctr"/>
            <a:r>
              <a:rPr lang="en-US" dirty="0"/>
              <a:t>Family Experience of Stigma/Discrimination</a:t>
            </a:r>
          </a:p>
        </p:txBody>
      </p:sp>
      <p:sp>
        <p:nvSpPr>
          <p:cNvPr id="3" name="Content Placeholder 2">
            <a:extLst>
              <a:ext uri="{FF2B5EF4-FFF2-40B4-BE49-F238E27FC236}">
                <a16:creationId xmlns:a16="http://schemas.microsoft.com/office/drawing/2014/main" id="{FEC20357-6675-449E-A3DC-87E5009E7217}"/>
              </a:ext>
            </a:extLst>
          </p:cNvPr>
          <p:cNvSpPr>
            <a:spLocks noGrp="1"/>
          </p:cNvSpPr>
          <p:nvPr>
            <p:ph idx="1"/>
          </p:nvPr>
        </p:nvSpPr>
        <p:spPr>
          <a:xfrm>
            <a:off x="1522414" y="1524000"/>
            <a:ext cx="9601200" cy="3276600"/>
          </a:xfrm>
        </p:spPr>
        <p:txBody>
          <a:bodyPr/>
          <a:lstStyle/>
          <a:p>
            <a:pPr marL="0" indent="0">
              <a:buNone/>
            </a:pPr>
            <a:r>
              <a:rPr lang="en-US" sz="3200" i="1" dirty="0">
                <a:solidFill>
                  <a:srgbClr val="000000"/>
                </a:solidFill>
                <a:effectLst/>
                <a:ea typeface="Times New Roman" panose="02020603050405020304" pitchFamily="18" charset="0"/>
                <a:cs typeface="Times New Roman" panose="02020603050405020304" pitchFamily="18" charset="0"/>
              </a:rPr>
              <a:t>They told me, “Connie, you gave this to Naomi.” Laura [Naomi’s sister] told me, “It’s your blood line; it’s genetic. Thanks for putting the crazy gene in me. Now who’s going to want to marry me because I have a crazy sister. . .There is a genetic marker and that comes from you. This is from your family. Your family is weak.” </a:t>
            </a:r>
            <a:endParaRPr lang="en-US" sz="3200" dirty="0">
              <a:effectLst/>
              <a:ea typeface="Calibri" panose="020F0502020204030204" pitchFamily="34" charset="0"/>
              <a:cs typeface="Times New Roman" panose="02020603050405020304" pitchFamily="18" charset="0"/>
            </a:endParaRPr>
          </a:p>
          <a:p>
            <a:endParaRPr lang="en-US" dirty="0"/>
          </a:p>
        </p:txBody>
      </p:sp>
      <p:pic>
        <p:nvPicPr>
          <p:cNvPr id="1026" name="Picture 2" descr="Five major psychiatric disorders share genetic links">
            <a:extLst>
              <a:ext uri="{FF2B5EF4-FFF2-40B4-BE49-F238E27FC236}">
                <a16:creationId xmlns:a16="http://schemas.microsoft.com/office/drawing/2014/main" id="{F84A26C6-EB0F-40C2-BB9F-EA7B2CD64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861" y="4495800"/>
            <a:ext cx="2636077"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0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B387-EA30-44C4-A682-8BFF1D037709}"/>
              </a:ext>
            </a:extLst>
          </p:cNvPr>
          <p:cNvSpPr>
            <a:spLocks noGrp="1"/>
          </p:cNvSpPr>
          <p:nvPr>
            <p:ph type="title"/>
          </p:nvPr>
        </p:nvSpPr>
        <p:spPr>
          <a:xfrm>
            <a:off x="836612" y="533400"/>
            <a:ext cx="11049000" cy="685800"/>
          </a:xfrm>
        </p:spPr>
        <p:txBody>
          <a:bodyPr>
            <a:normAutofit fontScale="90000"/>
          </a:bodyPr>
          <a:lstStyle/>
          <a:p>
            <a:pPr algn="ctr"/>
            <a:r>
              <a:rPr lang="en-US" b="1" dirty="0"/>
              <a:t>Discouraging Messages from Mental Health Providers and Staff</a:t>
            </a:r>
          </a:p>
        </p:txBody>
      </p:sp>
      <p:sp>
        <p:nvSpPr>
          <p:cNvPr id="3" name="Content Placeholder 2">
            <a:extLst>
              <a:ext uri="{FF2B5EF4-FFF2-40B4-BE49-F238E27FC236}">
                <a16:creationId xmlns:a16="http://schemas.microsoft.com/office/drawing/2014/main" id="{5E248A9E-399C-43F5-9068-418595B1099F}"/>
              </a:ext>
            </a:extLst>
          </p:cNvPr>
          <p:cNvSpPr>
            <a:spLocks noGrp="1"/>
          </p:cNvSpPr>
          <p:nvPr>
            <p:ph idx="1"/>
          </p:nvPr>
        </p:nvSpPr>
        <p:spPr>
          <a:xfrm>
            <a:off x="1027111" y="1600200"/>
            <a:ext cx="10134602" cy="4343400"/>
          </a:xfrm>
        </p:spPr>
        <p:txBody>
          <a:bodyPr>
            <a:normAutofit/>
          </a:bodyPr>
          <a:lstStyle/>
          <a:p>
            <a:pPr marL="457200" indent="-457200">
              <a:buFont typeface="+mj-lt"/>
              <a:buAutoNum type="arabicPeriod"/>
            </a:pPr>
            <a:r>
              <a:rPr lang="en-US" sz="2800" dirty="0"/>
              <a:t>Lived experience is not relevant</a:t>
            </a:r>
          </a:p>
          <a:p>
            <a:pPr marL="457200" indent="-457200">
              <a:buFont typeface="+mj-lt"/>
              <a:buAutoNum type="arabicPeriod"/>
            </a:pPr>
            <a:r>
              <a:rPr lang="en-US" sz="2800" dirty="0"/>
              <a:t>People diagnosed with a psychosis-related disorder have no hope for recovery</a:t>
            </a:r>
          </a:p>
          <a:p>
            <a:pPr marL="457200" indent="-457200">
              <a:buFont typeface="+mj-lt"/>
              <a:buAutoNum type="arabicPeriod"/>
            </a:pPr>
            <a:r>
              <a:rPr lang="en-US" sz="2800" dirty="0"/>
              <a:t>Sharing and discussing professional knowledge is not necessary</a:t>
            </a:r>
          </a:p>
          <a:p>
            <a:pPr marL="457200" indent="-457200">
              <a:buFont typeface="+mj-lt"/>
              <a:buAutoNum type="arabicPeriod"/>
            </a:pPr>
            <a:endParaRPr lang="en-US" sz="2800" dirty="0"/>
          </a:p>
          <a:p>
            <a:pPr marL="0" indent="0">
              <a:buNone/>
            </a:pPr>
            <a:r>
              <a:rPr lang="en-US" dirty="0" err="1"/>
              <a:t>Ansalem</a:t>
            </a:r>
            <a:r>
              <a:rPr lang="en-US" dirty="0"/>
              <a:t> et al., 2018</a:t>
            </a:r>
          </a:p>
          <a:p>
            <a:pPr marL="0" indent="0">
              <a:buNone/>
            </a:pPr>
            <a:endParaRPr lang="en-US" sz="2800" dirty="0"/>
          </a:p>
        </p:txBody>
      </p:sp>
      <p:pic>
        <p:nvPicPr>
          <p:cNvPr id="2050" name="Picture 2" descr="Barriers to Mental Health. Growing up, I never really understood… | by  Alonesy | Alonesy | Medium">
            <a:extLst>
              <a:ext uri="{FF2B5EF4-FFF2-40B4-BE49-F238E27FC236}">
                <a16:creationId xmlns:a16="http://schemas.microsoft.com/office/drawing/2014/main" id="{01F95F22-71CB-4904-8CDF-60385103D9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012" y="4171111"/>
            <a:ext cx="3216276" cy="215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A458-2C51-442B-98E3-D3D2B8F46CB0}"/>
              </a:ext>
            </a:extLst>
          </p:cNvPr>
          <p:cNvSpPr>
            <a:spLocks noGrp="1"/>
          </p:cNvSpPr>
          <p:nvPr>
            <p:ph type="title"/>
          </p:nvPr>
        </p:nvSpPr>
        <p:spPr>
          <a:xfrm>
            <a:off x="819313" y="2431330"/>
            <a:ext cx="2819400" cy="990600"/>
          </a:xfrm>
        </p:spPr>
        <p:txBody>
          <a:bodyPr>
            <a:normAutofit fontScale="90000"/>
          </a:bodyPr>
          <a:lstStyle/>
          <a:p>
            <a:r>
              <a:rPr lang="en-US" sz="3200" b="1" dirty="0"/>
              <a:t>Barrier: </a:t>
            </a:r>
            <a:r>
              <a:rPr lang="en-US" sz="3200" dirty="0"/>
              <a:t>Challenging Language</a:t>
            </a:r>
            <a:br>
              <a:rPr lang="en-US" sz="3200" dirty="0"/>
            </a:br>
            <a:endParaRPr lang="en-US" dirty="0"/>
          </a:p>
        </p:txBody>
      </p:sp>
      <p:sp>
        <p:nvSpPr>
          <p:cNvPr id="3" name="Text Placeholder 2">
            <a:extLst>
              <a:ext uri="{FF2B5EF4-FFF2-40B4-BE49-F238E27FC236}">
                <a16:creationId xmlns:a16="http://schemas.microsoft.com/office/drawing/2014/main" id="{DA06EFA8-270A-474C-A2F4-24EBF410BA20}"/>
              </a:ext>
            </a:extLst>
          </p:cNvPr>
          <p:cNvSpPr>
            <a:spLocks noGrp="1"/>
          </p:cNvSpPr>
          <p:nvPr>
            <p:ph type="body" sz="half" idx="2"/>
          </p:nvPr>
        </p:nvSpPr>
        <p:spPr>
          <a:xfrm>
            <a:off x="531813" y="3581400"/>
            <a:ext cx="3124200" cy="2286000"/>
          </a:xfrm>
        </p:spPr>
        <p:txBody>
          <a:bodyPr>
            <a:normAutofit/>
          </a:bodyPr>
          <a:lstStyle/>
          <a:p>
            <a:endParaRPr lang="en-US" sz="2400" dirty="0"/>
          </a:p>
        </p:txBody>
      </p:sp>
      <p:sp>
        <p:nvSpPr>
          <p:cNvPr id="4" name="Content Placeholder 3">
            <a:extLst>
              <a:ext uri="{FF2B5EF4-FFF2-40B4-BE49-F238E27FC236}">
                <a16:creationId xmlns:a16="http://schemas.microsoft.com/office/drawing/2014/main" id="{549ED053-99DA-406B-B495-E9504571F316}"/>
              </a:ext>
            </a:extLst>
          </p:cNvPr>
          <p:cNvSpPr>
            <a:spLocks noGrp="1"/>
          </p:cNvSpPr>
          <p:nvPr>
            <p:ph idx="1"/>
          </p:nvPr>
        </p:nvSpPr>
        <p:spPr/>
        <p:txBody>
          <a:bodyPr/>
          <a:lstStyle/>
          <a:p>
            <a:pPr marL="0" indent="0">
              <a:buNone/>
            </a:pPr>
            <a:r>
              <a:rPr lang="en-US" sz="2400" b="1" dirty="0"/>
              <a:t>Connie (mother of Naomi)</a:t>
            </a:r>
          </a:p>
          <a:p>
            <a:pPr marL="0" indent="0">
              <a:buNone/>
            </a:pPr>
            <a:r>
              <a:rPr lang="en-US" sz="2400" i="1" dirty="0">
                <a:effectLst/>
                <a:ea typeface="Calibri" panose="020F0502020204030204" pitchFamily="34" charset="0"/>
                <a:cs typeface="Times New Roman" panose="02020603050405020304" pitchFamily="18" charset="0"/>
              </a:rPr>
              <a:t>They’re talking to you, but until you understand language, it can feel like they’re talking at you. You’re under stress already. It’s not an ideal time to be learning a second language on mental health and legal. I felt like I was running as fast as I can, [but it’s] like walking through </a:t>
            </a:r>
            <a:r>
              <a:rPr lang="en-US" sz="2400" i="1" dirty="0" err="1">
                <a:effectLst/>
                <a:ea typeface="Calibri" panose="020F0502020204030204" pitchFamily="34" charset="0"/>
                <a:cs typeface="Times New Roman" panose="02020603050405020304" pitchFamily="18" charset="0"/>
              </a:rPr>
              <a:t>Jello</a:t>
            </a:r>
            <a:r>
              <a:rPr lang="en-US" sz="2400" i="1" dirty="0">
                <a:effectLst/>
                <a:ea typeface="Calibri" panose="020F0502020204030204" pitchFamily="34" charset="0"/>
                <a:cs typeface="Times New Roman" panose="02020603050405020304" pitchFamily="18" charset="0"/>
              </a:rPr>
              <a:t> or concrete that is starting to harden. </a:t>
            </a:r>
          </a:p>
          <a:p>
            <a:pPr marL="0" indent="0">
              <a:buNone/>
            </a:pPr>
            <a:endParaRPr lang="en-US" dirty="0"/>
          </a:p>
        </p:txBody>
      </p:sp>
      <p:pic>
        <p:nvPicPr>
          <p:cNvPr id="1026" name="Picture 2" descr="Why You Shouldn't Step in Wet Concrete - Enright Asphalt">
            <a:extLst>
              <a:ext uri="{FF2B5EF4-FFF2-40B4-BE49-F238E27FC236}">
                <a16:creationId xmlns:a16="http://schemas.microsoft.com/office/drawing/2014/main" id="{51A3B892-3039-4869-BF77-2B25E18360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012" y="4191000"/>
            <a:ext cx="3048001" cy="2030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llenging Language&#10;barrier | meaning of barrier in Longman Dictionary of Contemporary English  | LDOCE">
            <a:extLst>
              <a:ext uri="{FF2B5EF4-FFF2-40B4-BE49-F238E27FC236}">
                <a16:creationId xmlns:a16="http://schemas.microsoft.com/office/drawing/2014/main" id="{A61293F7-300F-8E4C-DF82-5F3E8C7D4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3581400"/>
            <a:ext cx="31242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44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4B9349-8B54-40DE-BA82-ED0822B1E952}">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Watercolor presentation (widescreen)</Template>
  <TotalTime>5133</TotalTime>
  <Words>1676</Words>
  <Application>Microsoft Office PowerPoint</Application>
  <PresentationFormat>Custom</PresentationFormat>
  <Paragraphs>190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Lato</vt:lpstr>
      <vt:lpstr>Palatino Linotype</vt:lpstr>
      <vt:lpstr>Times New Roman</vt:lpstr>
      <vt:lpstr>Wingdings</vt:lpstr>
      <vt:lpstr>Watercolor_16x9</vt:lpstr>
      <vt:lpstr>Navigating Complex Healthcare Systems  </vt:lpstr>
      <vt:lpstr>Agenda</vt:lpstr>
      <vt:lpstr>About me . . .</vt:lpstr>
      <vt:lpstr>My Story</vt:lpstr>
      <vt:lpstr>Barriers to Good Mental Healthcare</vt:lpstr>
      <vt:lpstr>Negative Impact of Stigma/Discrimination</vt:lpstr>
      <vt:lpstr>Family Experience of Stigma/Discrimination</vt:lpstr>
      <vt:lpstr>Discouraging Messages from Mental Health Providers and Staff</vt:lpstr>
      <vt:lpstr>Barrier: Challenging Language </vt:lpstr>
      <vt:lpstr>Barrier:  Care is Discontinued </vt:lpstr>
      <vt:lpstr>Barrier: Communication Challenges </vt:lpstr>
      <vt:lpstr>Barrier:  Ignored by Staff</vt:lpstr>
      <vt:lpstr>What Helps: Presence/Empathy</vt:lpstr>
      <vt:lpstr>Overcoming Barriers Reduce Stigma and Discrimination in Mental Health</vt:lpstr>
      <vt:lpstr> Overcoming Barriers  Reduce Stigma and Discrimination in Mental Health</vt:lpstr>
      <vt:lpstr>Overcoming Barriers Education</vt:lpstr>
      <vt:lpstr>Overcoming Barriers What Health Professionals Can Do</vt:lpstr>
      <vt:lpstr>Family Experience: Juanita’s Story</vt:lpstr>
      <vt:lpstr>Benefits of Advocacy for Mental Health</vt:lpstr>
      <vt:lpstr>When to Advocate</vt:lpstr>
      <vt:lpstr>Advocacy: Speak Up About Mental Health</vt:lpstr>
      <vt:lpstr>Advocacy Normalizing Mental Illness</vt:lpstr>
      <vt:lpstr>Advocacy Raising Awareness</vt:lpstr>
      <vt:lpstr>Advocacy Actions</vt:lpstr>
      <vt:lpstr>Mental Health Connect: Advocating for Mental Health</vt:lpstr>
      <vt:lpstr>Small Group Discussion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Mental Health Concerns in Faith Communities</dc:title>
  <dc:creator>Marjorie Schaffer</dc:creator>
  <cp:lastModifiedBy>Marjorie Schaffer</cp:lastModifiedBy>
  <cp:revision>411</cp:revision>
  <cp:lastPrinted>2023-08-16T16:47:39Z</cp:lastPrinted>
  <dcterms:created xsi:type="dcterms:W3CDTF">2022-01-22T15:54:58Z</dcterms:created>
  <dcterms:modified xsi:type="dcterms:W3CDTF">2023-09-20T21:10:52Z</dcterms:modified>
</cp:coreProperties>
</file>